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9"/>
  </p:notesMasterIdLst>
  <p:sldIdLst>
    <p:sldId id="313" r:id="rId2"/>
    <p:sldId id="331" r:id="rId3"/>
    <p:sldId id="314" r:id="rId4"/>
    <p:sldId id="321" r:id="rId5"/>
    <p:sldId id="334" r:id="rId6"/>
    <p:sldId id="320" r:id="rId7"/>
    <p:sldId id="328" r:id="rId8"/>
    <p:sldId id="326" r:id="rId9"/>
    <p:sldId id="335" r:id="rId10"/>
    <p:sldId id="333" r:id="rId11"/>
    <p:sldId id="329" r:id="rId12"/>
    <p:sldId id="319" r:id="rId13"/>
    <p:sldId id="316" r:id="rId14"/>
    <p:sldId id="325" r:id="rId15"/>
    <p:sldId id="317" r:id="rId16"/>
    <p:sldId id="318" r:id="rId17"/>
    <p:sldId id="33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x Gould-Werth" initials="AG" lastIdx="26" clrIdx="0"/>
  <p:cmAuthor id="1" name="Luke Shaefer" initials="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07" autoAdjust="0"/>
    <p:restoredTop sz="99821" autoAdjust="0"/>
  </p:normalViewPr>
  <p:slideViewPr>
    <p:cSldViewPr snapToGrid="0" snapToObjects="1">
      <p:cViewPr>
        <p:scale>
          <a:sx n="100" d="100"/>
          <a:sy n="100" d="100"/>
        </p:scale>
        <p:origin x="-976" y="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A9D30-8650-9446-88AE-B7B745391358}" type="datetimeFigureOut">
              <a:rPr lang="en-US" smtClean="0"/>
              <a:pPr/>
              <a:t>10/15/14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BC370-E07D-534F-96DB-7D9CAAE305FB}" type="slidenum">
              <a:rPr lang="en-US" smtClean="0"/>
              <a:pPr/>
              <a:t>‹#›</a:t>
            </a:fld>
            <a:endParaRPr lang="en-US"/>
          </a:p>
        </p:txBody>
      </p:sp>
    </p:spTree>
    <p:extLst>
      <p:ext uri="{BB962C8B-B14F-4D97-AF65-F5344CB8AC3E}">
        <p14:creationId xmlns:p14="http://schemas.microsoft.com/office/powerpoint/2010/main" val="2406046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6</a:t>
            </a:fld>
            <a:endParaRPr lang="en-US"/>
          </a:p>
        </p:txBody>
      </p:sp>
    </p:spTree>
    <p:extLst>
      <p:ext uri="{BB962C8B-B14F-4D97-AF65-F5344CB8AC3E}">
        <p14:creationId xmlns:p14="http://schemas.microsoft.com/office/powerpoint/2010/main" val="321944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BC370-E07D-534F-96DB-7D9CAAE305FB}" type="slidenum">
              <a:rPr lang="en-US" smtClean="0"/>
              <a:pPr/>
              <a:t>13</a:t>
            </a:fld>
            <a:endParaRPr lang="en-US"/>
          </a:p>
        </p:txBody>
      </p:sp>
    </p:spTree>
    <p:extLst>
      <p:ext uri="{BB962C8B-B14F-4D97-AF65-F5344CB8AC3E}">
        <p14:creationId xmlns:p14="http://schemas.microsoft.com/office/powerpoint/2010/main" val="325324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2DE7-4D89-E14F-9870-DA3C2B69297D}"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762DE7-4D89-E14F-9870-DA3C2B69297D}"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762DE7-4D89-E14F-9870-DA3C2B69297D}" type="datetimeFigureOut">
              <a:rPr lang="en-US" smtClean="0"/>
              <a:pPr/>
              <a:t>10/15/14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762DE7-4D89-E14F-9870-DA3C2B69297D}" type="datetimeFigureOut">
              <a:rPr lang="en-US" smtClean="0"/>
              <a:pPr/>
              <a:t>10/15/14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62DE7-4D89-E14F-9870-DA3C2B69297D}" type="datetimeFigureOut">
              <a:rPr lang="en-US" smtClean="0"/>
              <a:pPr/>
              <a:t>10/15/14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4762DE7-4D89-E14F-9870-DA3C2B69297D}" type="datetimeFigureOut">
              <a:rPr lang="en-US" smtClean="0"/>
              <a:pPr/>
              <a:t>10/15/14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1158A8E-0195-2344-B56D-27701248B5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1610" y="1355727"/>
            <a:ext cx="6505069" cy="1733269"/>
          </a:xfrm>
        </p:spPr>
        <p:txBody>
          <a:bodyPr>
            <a:noAutofit/>
          </a:bodyPr>
          <a:lstStyle/>
          <a:p>
            <a:r>
              <a:rPr lang="en-US" sz="3000" dirty="0" smtClean="0"/>
              <a:t>The Survey of Income and Program Participation (SIPP)</a:t>
            </a:r>
            <a:br>
              <a:rPr lang="en-US" sz="3000" dirty="0" smtClean="0"/>
            </a:br>
            <a:r>
              <a:rPr lang="en-US" sz="3000" dirty="0"/>
              <a:t/>
            </a:r>
            <a:br>
              <a:rPr lang="en-US" sz="3000" dirty="0"/>
            </a:br>
            <a:r>
              <a:rPr lang="en-US" sz="2100" dirty="0" smtClean="0"/>
              <a:t>* Useful Tools for Data Analysis using the SIPP</a:t>
            </a:r>
            <a:endParaRPr lang="en-US" sz="2100" dirty="0"/>
          </a:p>
        </p:txBody>
      </p:sp>
      <p:sp>
        <p:nvSpPr>
          <p:cNvPr id="3" name="Subtitle 2"/>
          <p:cNvSpPr>
            <a:spLocks noGrp="1"/>
          </p:cNvSpPr>
          <p:nvPr>
            <p:ph type="subTitle" idx="1"/>
          </p:nvPr>
        </p:nvSpPr>
        <p:spPr>
          <a:xfrm>
            <a:off x="1321610" y="3226285"/>
            <a:ext cx="6505069" cy="1647464"/>
          </a:xfrm>
        </p:spPr>
        <p:txBody>
          <a:bodyPr>
            <a:noAutofit/>
          </a:bodyPr>
          <a:lstStyle/>
          <a:p>
            <a:r>
              <a:rPr lang="en-US" sz="2300" dirty="0" smtClean="0"/>
              <a:t>H. Luke Shaefer</a:t>
            </a:r>
          </a:p>
          <a:p>
            <a:r>
              <a:rPr lang="en-US" sz="2300" dirty="0" smtClean="0"/>
              <a:t>University of Michigan School of Social Work</a:t>
            </a:r>
          </a:p>
          <a:p>
            <a:r>
              <a:rPr lang="en-US" sz="2300" dirty="0" smtClean="0"/>
              <a:t>National Poverty Center</a:t>
            </a:r>
            <a:endParaRPr lang="en-US" sz="2300" dirty="0"/>
          </a:p>
        </p:txBody>
      </p:sp>
      <p:pic>
        <p:nvPicPr>
          <p:cNvPr id="5" name="Picture 4" descr="NPC_logo_reverse_symmetrica"/>
          <p:cNvPicPr/>
          <p:nvPr/>
        </p:nvPicPr>
        <p:blipFill>
          <a:blip r:embed="rId2"/>
          <a:srcRect/>
          <a:stretch>
            <a:fillRect/>
          </a:stretch>
        </p:blipFill>
        <p:spPr bwMode="auto">
          <a:xfrm>
            <a:off x="3686165" y="34321"/>
            <a:ext cx="1758795" cy="1184115"/>
          </a:xfrm>
          <a:prstGeom prst="rect">
            <a:avLst/>
          </a:prstGeom>
          <a:noFill/>
          <a:ln w="9525">
            <a:noFill/>
            <a:miter lim="800000"/>
            <a:headEnd/>
            <a:tailEnd/>
          </a:ln>
        </p:spPr>
      </p:pic>
      <p:sp>
        <p:nvSpPr>
          <p:cNvPr id="4" name="TextBox 3"/>
          <p:cNvSpPr txBox="1"/>
          <p:nvPr/>
        </p:nvSpPr>
        <p:spPr>
          <a:xfrm>
            <a:off x="1321611" y="4873749"/>
            <a:ext cx="6505068" cy="1200329"/>
          </a:xfrm>
          <a:prstGeom prst="rect">
            <a:avLst/>
          </a:prstGeom>
          <a:noFill/>
        </p:spPr>
        <p:txBody>
          <a:bodyPr wrap="square" rtlCol="0">
            <a:spAutoFit/>
          </a:bodyPr>
          <a:lstStyle/>
          <a:p>
            <a:pPr algn="ctr"/>
            <a:r>
              <a:rPr lang="en-US" i="1" dirty="0"/>
              <a:t>This presentation is part of the NSF‑Census Research Network projects of Duke University and the Institute for Social Research at the University of Michigan. It is funded by National Science Foundation Grant No. SES 1131897. </a:t>
            </a:r>
            <a:endParaRPr lang="en-US" dirty="0"/>
          </a:p>
        </p:txBody>
      </p:sp>
    </p:spTree>
    <p:extLst>
      <p:ext uri="{BB962C8B-B14F-4D97-AF65-F5344CB8AC3E}">
        <p14:creationId xmlns:p14="http://schemas.microsoft.com/office/powerpoint/2010/main" val="23609979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Income Comes in All Shapes and Sizes</a:t>
            </a:r>
            <a:endParaRPr lang="en-US" sz="4300" dirty="0"/>
          </a:p>
        </p:txBody>
      </p:sp>
      <p:sp>
        <p:nvSpPr>
          <p:cNvPr id="3" name="Content Placeholder 2"/>
          <p:cNvSpPr>
            <a:spLocks noGrp="1"/>
          </p:cNvSpPr>
          <p:nvPr>
            <p:ph idx="1"/>
          </p:nvPr>
        </p:nvSpPr>
        <p:spPr>
          <a:xfrm>
            <a:off x="549275" y="1600200"/>
            <a:ext cx="8042276" cy="4864099"/>
          </a:xfrm>
        </p:spPr>
        <p:txBody>
          <a:bodyPr/>
          <a:lstStyle/>
          <a:p>
            <a:r>
              <a:rPr lang="en-US" dirty="0" smtClean="0"/>
              <a:t>Lots of different income variables—remember that the SIPP asks lots of detailed questions about income sources</a:t>
            </a:r>
          </a:p>
          <a:p>
            <a:r>
              <a:rPr lang="en-US" dirty="0" err="1"/>
              <a:t>t</a:t>
            </a:r>
            <a:r>
              <a:rPr lang="en-US" dirty="0" err="1" smtClean="0"/>
              <a:t>htotinc</a:t>
            </a:r>
            <a:r>
              <a:rPr lang="en-US" dirty="0" smtClean="0"/>
              <a:t>/</a:t>
            </a:r>
            <a:r>
              <a:rPr lang="en-US" dirty="0" err="1" smtClean="0"/>
              <a:t>tftotinc</a:t>
            </a:r>
            <a:r>
              <a:rPr lang="en-US" dirty="0" smtClean="0"/>
              <a:t>/</a:t>
            </a:r>
            <a:r>
              <a:rPr lang="en-US" dirty="0" err="1" smtClean="0"/>
              <a:t>tstotinc</a:t>
            </a:r>
            <a:r>
              <a:rPr lang="en-US" dirty="0" smtClean="0"/>
              <a:t>/</a:t>
            </a:r>
            <a:r>
              <a:rPr lang="en-US" dirty="0" err="1" smtClean="0"/>
              <a:t>tptotinc</a:t>
            </a:r>
            <a:r>
              <a:rPr lang="en-US" dirty="0" smtClean="0"/>
              <a:t>: Census aggregates all income sources up into a </a:t>
            </a:r>
            <a:r>
              <a:rPr lang="en-US" b="1" u="sng" dirty="0" smtClean="0"/>
              <a:t>total</a:t>
            </a:r>
            <a:r>
              <a:rPr lang="en-US" dirty="0" smtClean="0"/>
              <a:t> income measure for the unit of analysis</a:t>
            </a:r>
          </a:p>
          <a:p>
            <a:r>
              <a:rPr lang="en-US" dirty="0" err="1" smtClean="0"/>
              <a:t>thearn</a:t>
            </a:r>
            <a:r>
              <a:rPr lang="en-US" dirty="0" smtClean="0"/>
              <a:t>/</a:t>
            </a:r>
            <a:r>
              <a:rPr lang="en-US" dirty="0" err="1" smtClean="0"/>
              <a:t>tfearn</a:t>
            </a:r>
            <a:r>
              <a:rPr lang="en-US" dirty="0" smtClean="0"/>
              <a:t>/</a:t>
            </a:r>
            <a:r>
              <a:rPr lang="en-US" dirty="0" err="1" smtClean="0"/>
              <a:t>tsearn</a:t>
            </a:r>
            <a:r>
              <a:rPr lang="en-US" dirty="0" smtClean="0"/>
              <a:t>/</a:t>
            </a:r>
            <a:r>
              <a:rPr lang="en-US" dirty="0" err="1" smtClean="0"/>
              <a:t>tpearn</a:t>
            </a:r>
            <a:r>
              <a:rPr lang="en-US" dirty="0" smtClean="0"/>
              <a:t>: </a:t>
            </a:r>
            <a:r>
              <a:rPr lang="en-US" dirty="0" err="1" smtClean="0"/>
              <a:t>Reaggregated</a:t>
            </a:r>
            <a:r>
              <a:rPr lang="en-US" dirty="0" smtClean="0"/>
              <a:t> total </a:t>
            </a:r>
            <a:r>
              <a:rPr lang="en-US" b="1" u="sng" dirty="0" smtClean="0"/>
              <a:t>earned</a:t>
            </a:r>
            <a:r>
              <a:rPr lang="en-US" dirty="0" smtClean="0"/>
              <a:t> income for the unit of analysis</a:t>
            </a:r>
          </a:p>
          <a:p>
            <a:r>
              <a:rPr lang="en-US" dirty="0" smtClean="0"/>
              <a:t>Other types of income measures: Property, “other,” public benefits, retirement distributions</a:t>
            </a:r>
            <a:endParaRPr lang="en-US" dirty="0"/>
          </a:p>
        </p:txBody>
      </p:sp>
    </p:spTree>
    <p:extLst>
      <p:ext uri="{BB962C8B-B14F-4D97-AF65-F5344CB8AC3E}">
        <p14:creationId xmlns:p14="http://schemas.microsoft.com/office/powerpoint/2010/main" val="332703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25357"/>
          </a:xfrm>
        </p:spPr>
        <p:txBody>
          <a:bodyPr/>
          <a:lstStyle/>
          <a:p>
            <a:r>
              <a:rPr lang="en-US" sz="3500" dirty="0" smtClean="0"/>
              <a:t>Information on </a:t>
            </a:r>
            <a:r>
              <a:rPr lang="en-US" sz="3500" dirty="0" smtClean="0"/>
              <a:t>Jobs</a:t>
            </a:r>
            <a:br>
              <a:rPr lang="en-US" sz="3500" dirty="0" smtClean="0"/>
            </a:br>
            <a:r>
              <a:rPr lang="en-US" sz="2500" dirty="0" smtClean="0"/>
              <a:t>(This is Specific to &lt;=2008 Panels)</a:t>
            </a:r>
            <a:endParaRPr lang="en-US" sz="2500" dirty="0"/>
          </a:p>
        </p:txBody>
      </p:sp>
      <p:sp>
        <p:nvSpPr>
          <p:cNvPr id="3" name="Content Placeholder 2"/>
          <p:cNvSpPr>
            <a:spLocks noGrp="1"/>
          </p:cNvSpPr>
          <p:nvPr>
            <p:ph idx="1"/>
          </p:nvPr>
        </p:nvSpPr>
        <p:spPr>
          <a:xfrm>
            <a:off x="549275" y="1295400"/>
            <a:ext cx="8042276" cy="4783667"/>
          </a:xfrm>
        </p:spPr>
        <p:txBody>
          <a:bodyPr>
            <a:normAutofit lnSpcReduction="10000"/>
          </a:bodyPr>
          <a:lstStyle/>
          <a:p>
            <a:r>
              <a:rPr lang="en-US" dirty="0" smtClean="0"/>
              <a:t>The SIPP core collects data on up to two jobs per adult respondent, per wave</a:t>
            </a:r>
          </a:p>
          <a:p>
            <a:r>
              <a:rPr lang="en-US" dirty="0" smtClean="0"/>
              <a:t>In the event that a person has two jobs, you can use start and end dates for both jobs to see the extent to which they were worked concurrently</a:t>
            </a:r>
          </a:p>
          <a:p>
            <a:r>
              <a:rPr lang="en-US" dirty="0" smtClean="0"/>
              <a:t>Available variables of jobs offer extensive information on each job:</a:t>
            </a:r>
          </a:p>
          <a:p>
            <a:pPr lvl="1"/>
            <a:r>
              <a:rPr lang="en-US" dirty="0" smtClean="0"/>
              <a:t>typical weekly work hours, employer characteristics, union representation, salary hourly, detailed industry and occupation codes…</a:t>
            </a:r>
          </a:p>
          <a:p>
            <a:r>
              <a:rPr lang="en-US" dirty="0" smtClean="0"/>
              <a:t>Info on employment separations are job-specific</a:t>
            </a:r>
            <a:endParaRPr lang="en-US" dirty="0"/>
          </a:p>
        </p:txBody>
      </p:sp>
    </p:spTree>
    <p:extLst>
      <p:ext uri="{BB962C8B-B14F-4D97-AF65-F5344CB8AC3E}">
        <p14:creationId xmlns:p14="http://schemas.microsoft.com/office/powerpoint/2010/main" val="25169906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42217"/>
          </a:xfrm>
        </p:spPr>
        <p:txBody>
          <a:bodyPr/>
          <a:lstStyle/>
          <a:p>
            <a:r>
              <a:rPr lang="en-US" sz="3800" dirty="0" smtClean="0"/>
              <a:t>“</a:t>
            </a:r>
            <a:r>
              <a:rPr lang="en-US" sz="3800" dirty="0" err="1"/>
              <a:t>e</a:t>
            </a:r>
            <a:r>
              <a:rPr lang="en-US" sz="3800" dirty="0" err="1" smtClean="0"/>
              <a:t>gen</a:t>
            </a:r>
            <a:r>
              <a:rPr lang="en-US" sz="3800" dirty="0" smtClean="0"/>
              <a:t>” can </a:t>
            </a:r>
            <a:r>
              <a:rPr lang="en-US" sz="3800" dirty="0"/>
              <a:t>b</a:t>
            </a:r>
            <a:r>
              <a:rPr lang="en-US" sz="3800" dirty="0" smtClean="0"/>
              <a:t>e </a:t>
            </a:r>
            <a:r>
              <a:rPr lang="en-US" sz="3800" dirty="0"/>
              <a:t>y</a:t>
            </a:r>
            <a:r>
              <a:rPr lang="en-US" sz="3800" dirty="0" smtClean="0"/>
              <a:t>our </a:t>
            </a:r>
            <a:r>
              <a:rPr lang="en-US" sz="3800" dirty="0"/>
              <a:t>b</a:t>
            </a:r>
            <a:r>
              <a:rPr lang="en-US" sz="3800" dirty="0" smtClean="0"/>
              <a:t>est </a:t>
            </a:r>
            <a:r>
              <a:rPr lang="en-US" sz="3800" dirty="0"/>
              <a:t>f</a:t>
            </a:r>
            <a:r>
              <a:rPr lang="en-US" sz="3800" dirty="0" smtClean="0"/>
              <a:t>riend</a:t>
            </a:r>
            <a:endParaRPr lang="en-US" sz="3800" dirty="0"/>
          </a:p>
        </p:txBody>
      </p:sp>
      <p:sp>
        <p:nvSpPr>
          <p:cNvPr id="3" name="Content Placeholder 2"/>
          <p:cNvSpPr>
            <a:spLocks noGrp="1"/>
          </p:cNvSpPr>
          <p:nvPr>
            <p:ph idx="1"/>
          </p:nvPr>
        </p:nvSpPr>
        <p:spPr>
          <a:xfrm>
            <a:off x="304800" y="1554162"/>
            <a:ext cx="8686800" cy="5046898"/>
          </a:xfrm>
        </p:spPr>
        <p:txBody>
          <a:bodyPr>
            <a:normAutofit lnSpcReduction="10000"/>
          </a:bodyPr>
          <a:lstStyle/>
          <a:p>
            <a:r>
              <a:rPr lang="en-US" dirty="0" smtClean="0"/>
              <a:t>Let’s create a variable with the highest education level in a household in a given month:</a:t>
            </a:r>
          </a:p>
          <a:p>
            <a:pPr marL="349250" lvl="1" indent="0">
              <a:buNone/>
            </a:pPr>
            <a:r>
              <a:rPr lang="en-US" b="1" dirty="0" err="1" smtClean="0">
                <a:latin typeface="Courier"/>
                <a:cs typeface="Courier"/>
              </a:rPr>
              <a:t>bysort</a:t>
            </a:r>
            <a:r>
              <a:rPr lang="en-US" b="1" dirty="0" smtClean="0">
                <a:latin typeface="Courier"/>
                <a:cs typeface="Courier"/>
              </a:rPr>
              <a:t> </a:t>
            </a:r>
            <a:r>
              <a:rPr lang="en-US" b="1" dirty="0" err="1" smtClean="0">
                <a:latin typeface="Courier"/>
                <a:cs typeface="Courier"/>
              </a:rPr>
              <a:t>ssuid</a:t>
            </a:r>
            <a:r>
              <a:rPr lang="en-US" b="1" dirty="0" smtClean="0">
                <a:latin typeface="Courier"/>
                <a:cs typeface="Courier"/>
              </a:rPr>
              <a:t> </a:t>
            </a:r>
            <a:r>
              <a:rPr lang="en-US" b="1" dirty="0" err="1" smtClean="0">
                <a:latin typeface="Courier"/>
                <a:cs typeface="Courier"/>
              </a:rPr>
              <a:t>shhadid</a:t>
            </a:r>
            <a:r>
              <a:rPr lang="en-US" b="1" dirty="0" smtClean="0">
                <a:latin typeface="Courier"/>
                <a:cs typeface="Courier"/>
              </a:rPr>
              <a:t> </a:t>
            </a:r>
            <a:r>
              <a:rPr lang="en-US" b="1" dirty="0" err="1" smtClean="0">
                <a:latin typeface="Courier"/>
                <a:cs typeface="Courier"/>
              </a:rPr>
              <a:t>swave</a:t>
            </a:r>
            <a:r>
              <a:rPr lang="en-US" b="1" dirty="0" smtClean="0">
                <a:latin typeface="Courier"/>
                <a:cs typeface="Courier"/>
              </a:rPr>
              <a:t> </a:t>
            </a:r>
            <a:r>
              <a:rPr lang="en-US" b="1" dirty="0" err="1" smtClean="0">
                <a:latin typeface="Courier"/>
                <a:cs typeface="Courier"/>
              </a:rPr>
              <a:t>srefmon</a:t>
            </a:r>
            <a:r>
              <a:rPr lang="en-US" b="1" dirty="0" smtClean="0">
                <a:latin typeface="Courier"/>
                <a:cs typeface="Courier"/>
              </a:rPr>
              <a:t>: </a:t>
            </a:r>
            <a:r>
              <a:rPr lang="en-US" b="1" dirty="0" err="1" smtClean="0">
                <a:latin typeface="Courier"/>
                <a:cs typeface="Courier"/>
              </a:rPr>
              <a:t>egen</a:t>
            </a:r>
            <a:r>
              <a:rPr lang="en-US" b="1" dirty="0" smtClean="0">
                <a:latin typeface="Courier"/>
                <a:cs typeface="Courier"/>
              </a:rPr>
              <a:t> </a:t>
            </a:r>
            <a:r>
              <a:rPr lang="en-US" b="1" dirty="0" err="1" smtClean="0">
                <a:latin typeface="Courier"/>
                <a:cs typeface="Courier"/>
              </a:rPr>
              <a:t>hhED</a:t>
            </a:r>
            <a:r>
              <a:rPr lang="en-US" b="1" dirty="0" smtClean="0">
                <a:latin typeface="Courier"/>
                <a:cs typeface="Courier"/>
              </a:rPr>
              <a:t> = max(</a:t>
            </a:r>
            <a:r>
              <a:rPr lang="en-US" b="1" dirty="0" err="1" smtClean="0">
                <a:latin typeface="Courier"/>
                <a:cs typeface="Courier"/>
              </a:rPr>
              <a:t>eeducate</a:t>
            </a:r>
            <a:r>
              <a:rPr lang="en-US" b="1" dirty="0" smtClean="0">
                <a:latin typeface="Courier"/>
                <a:cs typeface="Courier"/>
              </a:rPr>
              <a:t>)</a:t>
            </a:r>
          </a:p>
          <a:p>
            <a:r>
              <a:rPr lang="en-US" dirty="0" smtClean="0"/>
              <a:t>Or an individual’s highest educational attainment during the panel:</a:t>
            </a:r>
          </a:p>
          <a:p>
            <a:pPr marL="349250" lvl="1" indent="0">
              <a:buNone/>
            </a:pPr>
            <a:r>
              <a:rPr lang="en-US" b="1" dirty="0" err="1" smtClean="0">
                <a:latin typeface="Courier"/>
                <a:cs typeface="Courier"/>
              </a:rPr>
              <a:t>bysort</a:t>
            </a:r>
            <a:r>
              <a:rPr lang="en-US" b="1" dirty="0" smtClean="0">
                <a:latin typeface="Courier"/>
                <a:cs typeface="Courier"/>
              </a:rPr>
              <a:t> </a:t>
            </a:r>
            <a:r>
              <a:rPr lang="en-US" b="1" dirty="0" err="1" smtClean="0">
                <a:latin typeface="Courier"/>
                <a:cs typeface="Courier"/>
              </a:rPr>
              <a:t>ssuid</a:t>
            </a:r>
            <a:r>
              <a:rPr lang="en-US" b="1" dirty="0" smtClean="0">
                <a:latin typeface="Courier"/>
                <a:cs typeface="Courier"/>
              </a:rPr>
              <a:t> </a:t>
            </a:r>
            <a:r>
              <a:rPr lang="en-US" b="1" dirty="0" err="1" smtClean="0">
                <a:latin typeface="Courier"/>
                <a:cs typeface="Courier"/>
              </a:rPr>
              <a:t>epppnum</a:t>
            </a:r>
            <a:r>
              <a:rPr lang="en-US" b="1" dirty="0" smtClean="0">
                <a:latin typeface="Courier"/>
                <a:cs typeface="Courier"/>
              </a:rPr>
              <a:t>: </a:t>
            </a:r>
            <a:r>
              <a:rPr lang="en-US" b="1" dirty="0" err="1" smtClean="0">
                <a:latin typeface="Courier"/>
                <a:cs typeface="Courier"/>
              </a:rPr>
              <a:t>egen</a:t>
            </a:r>
            <a:r>
              <a:rPr lang="en-US" b="1" dirty="0" smtClean="0">
                <a:latin typeface="Courier"/>
                <a:cs typeface="Courier"/>
              </a:rPr>
              <a:t> </a:t>
            </a:r>
            <a:r>
              <a:rPr lang="en-US" b="1" dirty="0" err="1" smtClean="0">
                <a:latin typeface="Courier"/>
                <a:cs typeface="Courier"/>
              </a:rPr>
              <a:t>personED</a:t>
            </a:r>
            <a:r>
              <a:rPr lang="en-US" b="1" dirty="0" smtClean="0">
                <a:latin typeface="Courier"/>
                <a:cs typeface="Courier"/>
              </a:rPr>
              <a:t> = max(</a:t>
            </a:r>
            <a:r>
              <a:rPr lang="en-US" b="1" dirty="0" err="1" smtClean="0">
                <a:latin typeface="Courier"/>
                <a:cs typeface="Courier"/>
              </a:rPr>
              <a:t>eeducate</a:t>
            </a:r>
            <a:r>
              <a:rPr lang="en-US" b="1" dirty="0" smtClean="0">
                <a:latin typeface="Courier"/>
                <a:cs typeface="Courier"/>
              </a:rPr>
              <a:t>)</a:t>
            </a:r>
          </a:p>
          <a:p>
            <a:r>
              <a:rPr lang="en-US" dirty="0" smtClean="0"/>
              <a:t>Other similar variables can be created for:</a:t>
            </a:r>
          </a:p>
          <a:p>
            <a:pPr lvl="1"/>
            <a:r>
              <a:rPr lang="en-US" dirty="0" smtClean="0"/>
              <a:t>Ever in poverty, average income during panel</a:t>
            </a:r>
          </a:p>
          <a:p>
            <a:pPr lvl="1"/>
            <a:r>
              <a:rPr lang="en-US" dirty="0" smtClean="0"/>
              <a:t>Ever uninsured, ever unemployed, ever a part-time worker</a:t>
            </a:r>
          </a:p>
          <a:p>
            <a:pPr lvl="1"/>
            <a:r>
              <a:rPr lang="en-US" dirty="0" smtClean="0"/>
              <a:t>Presence of a worker in a household</a:t>
            </a:r>
          </a:p>
        </p:txBody>
      </p:sp>
    </p:spTree>
    <p:extLst>
      <p:ext uri="{BB962C8B-B14F-4D97-AF65-F5344CB8AC3E}">
        <p14:creationId xmlns:p14="http://schemas.microsoft.com/office/powerpoint/2010/main" val="27819618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r>
              <a:rPr lang="en-US" sz="4000" dirty="0" smtClean="0"/>
              <a:t>Generating a Poverty Rate</a:t>
            </a:r>
            <a:endParaRPr lang="en-US" sz="4000" dirty="0"/>
          </a:p>
        </p:txBody>
      </p:sp>
      <p:sp>
        <p:nvSpPr>
          <p:cNvPr id="3" name="Content Placeholder 2"/>
          <p:cNvSpPr>
            <a:spLocks noGrp="1"/>
          </p:cNvSpPr>
          <p:nvPr>
            <p:ph idx="1"/>
          </p:nvPr>
        </p:nvSpPr>
        <p:spPr>
          <a:xfrm>
            <a:off x="304800" y="1283229"/>
            <a:ext cx="8686800" cy="5303838"/>
          </a:xfrm>
        </p:spPr>
        <p:txBody>
          <a:bodyPr>
            <a:normAutofit lnSpcReduction="10000"/>
          </a:bodyPr>
          <a:lstStyle/>
          <a:p>
            <a:r>
              <a:rPr lang="en-US" dirty="0" smtClean="0"/>
              <a:t>Let’s say you want to calculate a poverty rate:</a:t>
            </a:r>
          </a:p>
          <a:p>
            <a:pPr lvl="1"/>
            <a:r>
              <a:rPr lang="en-US" dirty="0" smtClean="0"/>
              <a:t>The Census Bureau has got your back!</a:t>
            </a:r>
          </a:p>
          <a:p>
            <a:r>
              <a:rPr lang="en-US" dirty="0" smtClean="0"/>
              <a:t>2001-2008 Panels: Census gives a monthly poverty threshold for household/family units</a:t>
            </a:r>
          </a:p>
          <a:p>
            <a:r>
              <a:rPr lang="en-US" dirty="0" smtClean="0"/>
              <a:t>Take total household income / poverty threshold</a:t>
            </a:r>
          </a:p>
          <a:p>
            <a:pPr marL="338328" indent="0">
              <a:buNone/>
            </a:pPr>
            <a:r>
              <a:rPr lang="en-US" b="1" dirty="0" smtClean="0">
                <a:latin typeface="Courier"/>
                <a:cs typeface="Courier"/>
              </a:rPr>
              <a:t>gen </a:t>
            </a:r>
            <a:r>
              <a:rPr lang="en-US" b="1" dirty="0" err="1" smtClean="0">
                <a:latin typeface="Courier"/>
                <a:cs typeface="Courier"/>
              </a:rPr>
              <a:t>inctoneeds</a:t>
            </a:r>
            <a:r>
              <a:rPr lang="en-US" b="1" dirty="0" smtClean="0">
                <a:latin typeface="Courier"/>
                <a:cs typeface="Courier"/>
              </a:rPr>
              <a:t> = (</a:t>
            </a:r>
            <a:r>
              <a:rPr lang="en-US" b="1" dirty="0" err="1" smtClean="0">
                <a:latin typeface="Courier"/>
                <a:cs typeface="Courier"/>
              </a:rPr>
              <a:t>thtotinc</a:t>
            </a:r>
            <a:r>
              <a:rPr lang="en-US" b="1" dirty="0" smtClean="0">
                <a:latin typeface="Courier"/>
                <a:cs typeface="Courier"/>
              </a:rPr>
              <a:t>/</a:t>
            </a:r>
            <a:r>
              <a:rPr lang="en-US" b="1" dirty="0" err="1" smtClean="0">
                <a:latin typeface="Courier"/>
                <a:cs typeface="Courier"/>
              </a:rPr>
              <a:t>r</a:t>
            </a:r>
            <a:r>
              <a:rPr lang="en-US" b="1" dirty="0" err="1">
                <a:latin typeface="Courier"/>
                <a:cs typeface="Courier"/>
              </a:rPr>
              <a:t>h</a:t>
            </a:r>
            <a:r>
              <a:rPr lang="en-US" b="1" dirty="0" err="1" smtClean="0">
                <a:latin typeface="Courier"/>
                <a:cs typeface="Courier"/>
              </a:rPr>
              <a:t>pov</a:t>
            </a:r>
            <a:r>
              <a:rPr lang="en-US" b="1" dirty="0" smtClean="0">
                <a:latin typeface="Courier"/>
                <a:cs typeface="Courier"/>
              </a:rPr>
              <a:t>)*100</a:t>
            </a:r>
          </a:p>
          <a:p>
            <a:pPr lvl="1"/>
            <a:r>
              <a:rPr lang="en-US" dirty="0" smtClean="0"/>
              <a:t>Will generate a income-to-needs ratio where 100 means the household is at the poverty line</a:t>
            </a:r>
          </a:p>
          <a:p>
            <a:pPr lvl="1"/>
            <a:r>
              <a:rPr lang="en-US" dirty="0" smtClean="0"/>
              <a:t>Negative values for </a:t>
            </a:r>
            <a:r>
              <a:rPr lang="en-US" dirty="0" err="1" smtClean="0"/>
              <a:t>thtotinc</a:t>
            </a:r>
            <a:r>
              <a:rPr lang="en-US" dirty="0" smtClean="0"/>
              <a:t> are generally reflective of high incomes--I don’t include them as low income</a:t>
            </a:r>
          </a:p>
          <a:p>
            <a:r>
              <a:rPr lang="en-US" dirty="0" smtClean="0"/>
              <a:t>1996 (&amp; prior) panels: poverty threshold is annualized</a:t>
            </a:r>
          </a:p>
          <a:p>
            <a:pPr marL="349250" lvl="1" indent="0">
              <a:buNone/>
            </a:pPr>
            <a:r>
              <a:rPr lang="en-US" b="1" dirty="0" smtClean="0">
                <a:latin typeface="Courier"/>
                <a:cs typeface="Courier"/>
              </a:rPr>
              <a:t>Replace </a:t>
            </a:r>
            <a:r>
              <a:rPr lang="en-US" b="1" dirty="0" err="1">
                <a:latin typeface="Courier"/>
                <a:cs typeface="Courier"/>
              </a:rPr>
              <a:t>r</a:t>
            </a:r>
            <a:r>
              <a:rPr lang="en-US" b="1" dirty="0" err="1" smtClean="0">
                <a:latin typeface="Courier"/>
                <a:cs typeface="Courier"/>
              </a:rPr>
              <a:t>hpov</a:t>
            </a:r>
            <a:r>
              <a:rPr lang="en-US" b="1" dirty="0" smtClean="0">
                <a:latin typeface="Courier"/>
                <a:cs typeface="Courier"/>
              </a:rPr>
              <a:t> = </a:t>
            </a:r>
            <a:r>
              <a:rPr lang="en-US" b="1" dirty="0" err="1">
                <a:latin typeface="Courier"/>
                <a:cs typeface="Courier"/>
              </a:rPr>
              <a:t>t</a:t>
            </a:r>
            <a:r>
              <a:rPr lang="en-US" b="1" dirty="0" err="1" smtClean="0">
                <a:latin typeface="Courier"/>
                <a:cs typeface="Courier"/>
              </a:rPr>
              <a:t>hpov</a:t>
            </a:r>
            <a:r>
              <a:rPr lang="en-US" b="1" dirty="0" smtClean="0">
                <a:latin typeface="Courier"/>
                <a:cs typeface="Courier"/>
              </a:rPr>
              <a:t>/12 if </a:t>
            </a:r>
            <a:r>
              <a:rPr lang="en-US" b="1" dirty="0" err="1" smtClean="0">
                <a:latin typeface="Courier"/>
                <a:cs typeface="Courier"/>
              </a:rPr>
              <a:t>spanel</a:t>
            </a:r>
            <a:r>
              <a:rPr lang="en-US" b="1" dirty="0" smtClean="0">
                <a:latin typeface="Courier"/>
                <a:cs typeface="Courier"/>
              </a:rPr>
              <a:t> == 1996</a:t>
            </a:r>
          </a:p>
        </p:txBody>
      </p:sp>
    </p:spTree>
    <p:extLst>
      <p:ext uri="{BB962C8B-B14F-4D97-AF65-F5344CB8AC3E}">
        <p14:creationId xmlns:p14="http://schemas.microsoft.com/office/powerpoint/2010/main" val="3093811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Notes</a:t>
            </a:r>
            <a:endParaRPr lang="en-US" dirty="0"/>
          </a:p>
        </p:txBody>
      </p:sp>
      <p:sp>
        <p:nvSpPr>
          <p:cNvPr id="3" name="Content Placeholder 2"/>
          <p:cNvSpPr>
            <a:spLocks noGrp="1"/>
          </p:cNvSpPr>
          <p:nvPr>
            <p:ph idx="1"/>
          </p:nvPr>
        </p:nvSpPr>
        <p:spPr>
          <a:xfrm>
            <a:off x="549275" y="1744133"/>
            <a:ext cx="8042276" cy="4199468"/>
          </a:xfrm>
        </p:spPr>
        <p:txBody>
          <a:bodyPr>
            <a:normAutofit lnSpcReduction="10000"/>
          </a:bodyPr>
          <a:lstStyle/>
          <a:p>
            <a:r>
              <a:rPr lang="en-US" dirty="0" err="1" smtClean="0"/>
              <a:t>erace</a:t>
            </a:r>
            <a:r>
              <a:rPr lang="en-US" dirty="0" smtClean="0"/>
              <a:t>: Changes coding between the 2001 and 2004 panels</a:t>
            </a:r>
          </a:p>
          <a:p>
            <a:r>
              <a:rPr lang="en-US" dirty="0" err="1" smtClean="0"/>
              <a:t>eorigin</a:t>
            </a:r>
            <a:r>
              <a:rPr lang="en-US" dirty="0" smtClean="0"/>
              <a:t>: Condensed in the 2004 panel to 1 = </a:t>
            </a:r>
            <a:r>
              <a:rPr lang="en-US" dirty="0" err="1" smtClean="0"/>
              <a:t>hispanic</a:t>
            </a:r>
            <a:r>
              <a:rPr lang="en-US" dirty="0" smtClean="0"/>
              <a:t> and 2 = not </a:t>
            </a:r>
          </a:p>
          <a:p>
            <a:pPr lvl="1"/>
            <a:r>
              <a:rPr lang="en-US" dirty="0" smtClean="0"/>
              <a:t>Sad…</a:t>
            </a:r>
          </a:p>
          <a:p>
            <a:pPr lvl="1"/>
            <a:r>
              <a:rPr lang="en-US" dirty="0" smtClean="0"/>
              <a:t>For &lt;= 1996 &amp; 2001 panels, far more detailed</a:t>
            </a:r>
          </a:p>
          <a:p>
            <a:pPr lvl="1"/>
            <a:r>
              <a:rPr lang="en-US" dirty="0" smtClean="0"/>
              <a:t>Hispanic Origins would be codes 20 to 28</a:t>
            </a:r>
          </a:p>
          <a:p>
            <a:r>
              <a:rPr lang="en-US" dirty="0" smtClean="0"/>
              <a:t>1996 &amp; 2001 panels included detailed MSA codes</a:t>
            </a:r>
          </a:p>
          <a:p>
            <a:pPr lvl="1"/>
            <a:r>
              <a:rPr lang="en-US" dirty="0" smtClean="0"/>
              <a:t>2004 &amp; 2008 panels only include metro status == 1, not metro == 2</a:t>
            </a:r>
            <a:endParaRPr lang="en-US" dirty="0"/>
          </a:p>
        </p:txBody>
      </p:sp>
    </p:spTree>
    <p:extLst>
      <p:ext uri="{BB962C8B-B14F-4D97-AF65-F5344CB8AC3E}">
        <p14:creationId xmlns:p14="http://schemas.microsoft.com/office/powerpoint/2010/main" val="352703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Sometimes Things are More Complicated than They Seem</a:t>
            </a:r>
            <a:endParaRPr lang="en-US" sz="4000" dirty="0"/>
          </a:p>
        </p:txBody>
      </p:sp>
      <p:sp>
        <p:nvSpPr>
          <p:cNvPr id="3" name="Content Placeholder 2"/>
          <p:cNvSpPr>
            <a:spLocks noGrp="1"/>
          </p:cNvSpPr>
          <p:nvPr>
            <p:ph idx="1"/>
          </p:nvPr>
        </p:nvSpPr>
        <p:spPr>
          <a:xfrm>
            <a:off x="304800" y="1803400"/>
            <a:ext cx="8686800" cy="5054600"/>
          </a:xfrm>
        </p:spPr>
        <p:txBody>
          <a:bodyPr>
            <a:normAutofit/>
          </a:bodyPr>
          <a:lstStyle/>
          <a:p>
            <a:r>
              <a:rPr lang="en-US" dirty="0" smtClean="0"/>
              <a:t>Let’s say you want to identify unmarried working-age mothers:</a:t>
            </a:r>
          </a:p>
          <a:p>
            <a:r>
              <a:rPr lang="en-US" dirty="0" smtClean="0"/>
              <a:t>It’s easy if you just want </a:t>
            </a:r>
            <a:r>
              <a:rPr lang="en-US" b="1" dirty="0" smtClean="0"/>
              <a:t>the family/sub-family heads</a:t>
            </a:r>
            <a:r>
              <a:rPr lang="en-US" dirty="0" smtClean="0"/>
              <a:t>:</a:t>
            </a:r>
          </a:p>
          <a:p>
            <a:r>
              <a:rPr lang="en-US" dirty="0" smtClean="0"/>
              <a:t>Identify the family reference person</a:t>
            </a:r>
          </a:p>
          <a:p>
            <a:pPr marL="349250" lvl="1" indent="0">
              <a:buNone/>
            </a:pPr>
            <a:r>
              <a:rPr lang="en-US" b="1" dirty="0" smtClean="0">
                <a:latin typeface="Courier"/>
                <a:cs typeface="Courier"/>
              </a:rPr>
              <a:t>	keep if rfoklt18 &gt;0 &amp; rfoklt18 &lt;.</a:t>
            </a:r>
          </a:p>
          <a:p>
            <a:r>
              <a:rPr lang="en-US" dirty="0" smtClean="0"/>
              <a:t>But rfoklt18 doesn’t work if the mother isn’t a reference person!</a:t>
            </a:r>
          </a:p>
          <a:p>
            <a:endParaRPr lang="en-US" dirty="0" smtClean="0"/>
          </a:p>
        </p:txBody>
      </p:sp>
    </p:spTree>
    <p:extLst>
      <p:ext uri="{BB962C8B-B14F-4D97-AF65-F5344CB8AC3E}">
        <p14:creationId xmlns:p14="http://schemas.microsoft.com/office/powerpoint/2010/main" val="45217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756024"/>
          </a:xfrm>
        </p:spPr>
        <p:txBody>
          <a:bodyPr/>
          <a:lstStyle/>
          <a:p>
            <a:r>
              <a:rPr lang="en-US" sz="3500" dirty="0" smtClean="0"/>
              <a:t>Identifying all single mothers: Part 1</a:t>
            </a:r>
            <a:endParaRPr lang="en-US" sz="3500" dirty="0"/>
          </a:p>
        </p:txBody>
      </p:sp>
      <p:sp>
        <p:nvSpPr>
          <p:cNvPr id="3" name="Content Placeholder 2"/>
          <p:cNvSpPr>
            <a:spLocks noGrp="1"/>
          </p:cNvSpPr>
          <p:nvPr>
            <p:ph idx="1"/>
          </p:nvPr>
        </p:nvSpPr>
        <p:spPr>
          <a:xfrm>
            <a:off x="139700" y="927102"/>
            <a:ext cx="8877300" cy="5778498"/>
          </a:xfrm>
        </p:spPr>
        <p:txBody>
          <a:bodyPr>
            <a:normAutofit lnSpcReduction="10000"/>
          </a:bodyPr>
          <a:lstStyle/>
          <a:p>
            <a:pPr marL="0" indent="0">
              <a:buNone/>
            </a:pPr>
            <a:r>
              <a:rPr lang="en-US" b="1" dirty="0"/>
              <a:t>Load in your wave file</a:t>
            </a:r>
          </a:p>
          <a:p>
            <a:pPr marL="349250" lvl="1" indent="0">
              <a:buNone/>
            </a:pPr>
            <a:r>
              <a:rPr lang="en-US" sz="1600" b="1" dirty="0">
                <a:latin typeface="Courier"/>
                <a:cs typeface="Courier"/>
              </a:rPr>
              <a:t>keep if </a:t>
            </a:r>
            <a:r>
              <a:rPr lang="en-US" sz="1600" b="1" dirty="0" err="1">
                <a:latin typeface="Courier"/>
                <a:cs typeface="Courier"/>
              </a:rPr>
              <a:t>tage</a:t>
            </a:r>
            <a:r>
              <a:rPr lang="en-US" sz="1600" b="1" dirty="0">
                <a:latin typeface="Courier"/>
                <a:cs typeface="Courier"/>
              </a:rPr>
              <a:t> &lt;18 </a:t>
            </a:r>
            <a:r>
              <a:rPr lang="en-US" sz="1600" b="1" dirty="0" err="1">
                <a:latin typeface="Courier"/>
                <a:cs typeface="Courier"/>
              </a:rPr>
              <a:t>srefmon</a:t>
            </a:r>
            <a:r>
              <a:rPr lang="en-US" sz="1600" b="1" dirty="0">
                <a:latin typeface="Courier"/>
                <a:cs typeface="Courier"/>
              </a:rPr>
              <a:t> ==</a:t>
            </a:r>
            <a:r>
              <a:rPr lang="en-US" sz="1600" b="1" dirty="0" smtClean="0">
                <a:latin typeface="Courier"/>
                <a:cs typeface="Courier"/>
              </a:rPr>
              <a:t>4</a:t>
            </a:r>
            <a:endParaRPr lang="en-US" sz="1600" b="1" dirty="0">
              <a:latin typeface="Courier"/>
              <a:cs typeface="Courier"/>
            </a:endParaRPr>
          </a:p>
          <a:p>
            <a:pPr marL="349250" lvl="1" indent="0">
              <a:buNone/>
            </a:pPr>
            <a:r>
              <a:rPr lang="en-US" sz="1600" b="1" dirty="0">
                <a:latin typeface="Courier"/>
                <a:cs typeface="Courier"/>
              </a:rPr>
              <a:t>drop if </a:t>
            </a:r>
            <a:r>
              <a:rPr lang="en-US" sz="1600" b="1" dirty="0" err="1">
                <a:latin typeface="Courier"/>
                <a:cs typeface="Courier"/>
              </a:rPr>
              <a:t>epnmom</a:t>
            </a:r>
            <a:r>
              <a:rPr lang="en-US" sz="1600" b="1" dirty="0">
                <a:latin typeface="Courier"/>
                <a:cs typeface="Courier"/>
              </a:rPr>
              <a:t>==</a:t>
            </a:r>
            <a:r>
              <a:rPr lang="en-US" sz="1600" b="1" dirty="0" smtClean="0">
                <a:latin typeface="Courier"/>
                <a:cs typeface="Courier"/>
              </a:rPr>
              <a:t>9999</a:t>
            </a:r>
            <a:endParaRPr lang="en-US" sz="1600" b="1" dirty="0">
              <a:latin typeface="Courier"/>
              <a:cs typeface="Courier"/>
            </a:endParaRPr>
          </a:p>
          <a:p>
            <a:pPr marL="349250" lvl="1" indent="0">
              <a:buNone/>
            </a:pPr>
            <a:r>
              <a:rPr lang="en-US" sz="1600" b="1" dirty="0">
                <a:latin typeface="Courier"/>
                <a:cs typeface="Courier"/>
              </a:rPr>
              <a:t>/* This is the mom </a:t>
            </a:r>
            <a:r>
              <a:rPr lang="en-US" sz="1600" b="1" dirty="0" err="1">
                <a:latin typeface="Courier"/>
                <a:cs typeface="Courier"/>
              </a:rPr>
              <a:t>identfier</a:t>
            </a:r>
            <a:r>
              <a:rPr lang="en-US" sz="1600" b="1" dirty="0">
                <a:latin typeface="Courier"/>
                <a:cs typeface="Courier"/>
              </a:rPr>
              <a:t>, it’s in the kid’s record and points to the mother */</a:t>
            </a:r>
          </a:p>
          <a:p>
            <a:pPr marL="349250" lvl="1" indent="0">
              <a:buNone/>
            </a:pPr>
            <a:r>
              <a:rPr lang="en-US" sz="1600" b="1" dirty="0">
                <a:latin typeface="Courier"/>
                <a:cs typeface="Courier"/>
              </a:rPr>
              <a:t>gen kid = 1</a:t>
            </a:r>
          </a:p>
          <a:p>
            <a:pPr marL="349250" lvl="1" indent="0">
              <a:buNone/>
            </a:pPr>
            <a:r>
              <a:rPr lang="en-US" sz="1600" b="1" dirty="0">
                <a:latin typeface="Courier"/>
                <a:cs typeface="Courier"/>
              </a:rPr>
              <a:t>/* Now we count up the number of kids who point to a given mom */</a:t>
            </a:r>
          </a:p>
          <a:p>
            <a:pPr marL="349250" lvl="1" indent="0">
              <a:buNone/>
            </a:pPr>
            <a:r>
              <a:rPr lang="en-US" sz="1600" b="1" dirty="0" err="1">
                <a:latin typeface="Courier"/>
                <a:cs typeface="Courier"/>
              </a:rPr>
              <a:t>bysort</a:t>
            </a:r>
            <a:r>
              <a:rPr lang="en-US" sz="1600" b="1" dirty="0">
                <a:latin typeface="Courier"/>
                <a:cs typeface="Courier"/>
              </a:rPr>
              <a:t> </a:t>
            </a:r>
            <a:r>
              <a:rPr lang="en-US" sz="1600" b="1" dirty="0" err="1">
                <a:latin typeface="Courier"/>
                <a:cs typeface="Courier"/>
              </a:rPr>
              <a:t>spanel</a:t>
            </a:r>
            <a:r>
              <a:rPr lang="en-US" sz="1600" b="1" dirty="0">
                <a:latin typeface="Courier"/>
                <a:cs typeface="Courier"/>
              </a:rPr>
              <a:t> </a:t>
            </a:r>
            <a:r>
              <a:rPr lang="en-US" sz="1600" b="1" dirty="0" err="1">
                <a:latin typeface="Courier"/>
                <a:cs typeface="Courier"/>
              </a:rPr>
              <a:t>ssuid</a:t>
            </a:r>
            <a:r>
              <a:rPr lang="en-US" sz="1600" b="1" dirty="0">
                <a:latin typeface="Courier"/>
                <a:cs typeface="Courier"/>
              </a:rPr>
              <a:t> </a:t>
            </a:r>
            <a:r>
              <a:rPr lang="en-US" sz="1600" b="1" dirty="0" err="1">
                <a:latin typeface="Courier"/>
                <a:cs typeface="Courier"/>
              </a:rPr>
              <a:t>epnmom</a:t>
            </a:r>
            <a:r>
              <a:rPr lang="en-US" sz="1600" b="1" dirty="0">
                <a:latin typeface="Courier"/>
                <a:cs typeface="Courier"/>
              </a:rPr>
              <a:t>: </a:t>
            </a:r>
            <a:r>
              <a:rPr lang="en-US" sz="1600" b="1" dirty="0" err="1" smtClean="0">
                <a:latin typeface="Courier"/>
                <a:cs typeface="Courier"/>
              </a:rPr>
              <a:t>egen</a:t>
            </a:r>
            <a:r>
              <a:rPr lang="en-US" sz="1600" b="1" dirty="0" smtClean="0">
                <a:latin typeface="Courier"/>
                <a:cs typeface="Courier"/>
              </a:rPr>
              <a:t> </a:t>
            </a:r>
            <a:r>
              <a:rPr lang="en-US" sz="1600" b="1" dirty="0" err="1">
                <a:latin typeface="Courier"/>
                <a:cs typeface="Courier"/>
              </a:rPr>
              <a:t>numkids</a:t>
            </a:r>
            <a:r>
              <a:rPr lang="en-US" sz="1600" b="1" dirty="0">
                <a:latin typeface="Courier"/>
                <a:cs typeface="Courier"/>
              </a:rPr>
              <a:t> = count(kid</a:t>
            </a:r>
            <a:r>
              <a:rPr lang="en-US" sz="1600" b="1" dirty="0" smtClean="0">
                <a:latin typeface="Courier"/>
                <a:cs typeface="Courier"/>
              </a:rPr>
              <a:t>)</a:t>
            </a:r>
            <a:endParaRPr lang="en-US" sz="1600" b="1" dirty="0">
              <a:latin typeface="Courier"/>
              <a:cs typeface="Courier"/>
            </a:endParaRPr>
          </a:p>
          <a:p>
            <a:pPr marL="349250" lvl="1" indent="0">
              <a:buNone/>
            </a:pPr>
            <a:endParaRPr lang="en-US" sz="1600" b="1" dirty="0" smtClean="0">
              <a:latin typeface="Courier"/>
              <a:cs typeface="Courier"/>
            </a:endParaRPr>
          </a:p>
          <a:p>
            <a:pPr marL="349250" lvl="1" indent="0">
              <a:buNone/>
            </a:pPr>
            <a:r>
              <a:rPr lang="en-US" sz="1600" b="1" dirty="0" smtClean="0">
                <a:latin typeface="Courier"/>
                <a:cs typeface="Courier"/>
              </a:rPr>
              <a:t>keep </a:t>
            </a:r>
            <a:r>
              <a:rPr lang="en-US" sz="1600" b="1" dirty="0" err="1">
                <a:latin typeface="Courier"/>
                <a:cs typeface="Courier"/>
              </a:rPr>
              <a:t>ssuid</a:t>
            </a:r>
            <a:r>
              <a:rPr lang="en-US" sz="1600" b="1" dirty="0">
                <a:latin typeface="Courier"/>
                <a:cs typeface="Courier"/>
              </a:rPr>
              <a:t> </a:t>
            </a:r>
            <a:r>
              <a:rPr lang="en-US" sz="1600" b="1" dirty="0" err="1">
                <a:latin typeface="Courier"/>
                <a:cs typeface="Courier"/>
              </a:rPr>
              <a:t>epnmom</a:t>
            </a:r>
            <a:r>
              <a:rPr lang="en-US" sz="1600" b="1" dirty="0">
                <a:latin typeface="Courier"/>
                <a:cs typeface="Courier"/>
              </a:rPr>
              <a:t> </a:t>
            </a:r>
            <a:r>
              <a:rPr lang="en-US" sz="1600" b="1" dirty="0" err="1" smtClean="0">
                <a:latin typeface="Courier"/>
                <a:cs typeface="Courier"/>
              </a:rPr>
              <a:t>numkids</a:t>
            </a:r>
            <a:endParaRPr lang="en-US" sz="1600" b="1" dirty="0">
              <a:latin typeface="Courier"/>
              <a:cs typeface="Courier"/>
            </a:endParaRPr>
          </a:p>
          <a:p>
            <a:pPr marL="349250" lvl="1" indent="0">
              <a:buNone/>
            </a:pPr>
            <a:r>
              <a:rPr lang="en-US" sz="1600" b="1" dirty="0">
                <a:latin typeface="Courier"/>
                <a:cs typeface="Courier"/>
              </a:rPr>
              <a:t>/* the mom number is in a different form from </a:t>
            </a:r>
            <a:r>
              <a:rPr lang="en-US" sz="1600" b="1" dirty="0" err="1">
                <a:latin typeface="Courier"/>
                <a:cs typeface="Courier"/>
              </a:rPr>
              <a:t>epppnum</a:t>
            </a:r>
            <a:r>
              <a:rPr lang="en-US" sz="1600" b="1" dirty="0">
                <a:latin typeface="Courier"/>
                <a:cs typeface="Courier"/>
              </a:rPr>
              <a:t>, so convert */</a:t>
            </a:r>
          </a:p>
          <a:p>
            <a:pPr marL="349250" lvl="1" indent="0">
              <a:buNone/>
            </a:pPr>
            <a:r>
              <a:rPr lang="en-US" sz="1600" b="1" dirty="0">
                <a:latin typeface="Courier"/>
                <a:cs typeface="Courier"/>
              </a:rPr>
              <a:t>gen zero = </a:t>
            </a:r>
            <a:r>
              <a:rPr lang="en-US" sz="1600" b="1" dirty="0" smtClean="0">
                <a:latin typeface="Courier"/>
                <a:cs typeface="Courier"/>
              </a:rPr>
              <a:t>0</a:t>
            </a:r>
            <a:endParaRPr lang="en-US" sz="1600" b="1" dirty="0">
              <a:latin typeface="Courier"/>
              <a:cs typeface="Courier"/>
            </a:endParaRPr>
          </a:p>
          <a:p>
            <a:pPr marL="349250" lvl="1" indent="0">
              <a:buNone/>
            </a:pPr>
            <a:r>
              <a:rPr lang="en-US" sz="1600" b="1" dirty="0" err="1">
                <a:latin typeface="Courier"/>
                <a:cs typeface="Courier"/>
              </a:rPr>
              <a:t>egen</a:t>
            </a:r>
            <a:r>
              <a:rPr lang="en-US" sz="1600" b="1" dirty="0">
                <a:latin typeface="Courier"/>
                <a:cs typeface="Courier"/>
              </a:rPr>
              <a:t> </a:t>
            </a:r>
            <a:r>
              <a:rPr lang="en-US" sz="1600" b="1" dirty="0" err="1">
                <a:latin typeface="Courier"/>
                <a:cs typeface="Courier"/>
              </a:rPr>
              <a:t>epppnum</a:t>
            </a:r>
            <a:r>
              <a:rPr lang="en-US" sz="1600" b="1" dirty="0">
                <a:latin typeface="Courier"/>
                <a:cs typeface="Courier"/>
              </a:rPr>
              <a:t> = </a:t>
            </a:r>
            <a:r>
              <a:rPr lang="en-US" sz="1600" b="1" dirty="0" err="1">
                <a:latin typeface="Courier"/>
                <a:cs typeface="Courier"/>
              </a:rPr>
              <a:t>concat</a:t>
            </a:r>
            <a:r>
              <a:rPr lang="en-US" sz="1600" b="1" dirty="0">
                <a:latin typeface="Courier"/>
                <a:cs typeface="Courier"/>
              </a:rPr>
              <a:t>(zero </a:t>
            </a:r>
            <a:r>
              <a:rPr lang="en-US" sz="1600" b="1" dirty="0" err="1">
                <a:latin typeface="Courier"/>
                <a:cs typeface="Courier"/>
              </a:rPr>
              <a:t>epnmom</a:t>
            </a:r>
            <a:r>
              <a:rPr lang="en-US" sz="1600" b="1" dirty="0" smtClean="0">
                <a:latin typeface="Courier"/>
                <a:cs typeface="Courier"/>
              </a:rPr>
              <a:t>)</a:t>
            </a:r>
            <a:endParaRPr lang="en-US" sz="1600" b="1" dirty="0">
              <a:latin typeface="Courier"/>
              <a:cs typeface="Courier"/>
            </a:endParaRPr>
          </a:p>
          <a:p>
            <a:pPr marL="349250" lvl="1" indent="0">
              <a:buNone/>
            </a:pPr>
            <a:r>
              <a:rPr lang="en-US" sz="1600" b="1" dirty="0">
                <a:latin typeface="Courier"/>
                <a:cs typeface="Courier"/>
              </a:rPr>
              <a:t>drop </a:t>
            </a:r>
            <a:r>
              <a:rPr lang="en-US" sz="1600" b="1" dirty="0" err="1" smtClean="0">
                <a:latin typeface="Courier"/>
                <a:cs typeface="Courier"/>
              </a:rPr>
              <a:t>epnmom</a:t>
            </a:r>
            <a:endParaRPr lang="en-US" sz="1600" b="1" dirty="0">
              <a:latin typeface="Courier"/>
              <a:cs typeface="Courier"/>
            </a:endParaRPr>
          </a:p>
          <a:p>
            <a:pPr marL="349250" lvl="1" indent="0">
              <a:buNone/>
            </a:pPr>
            <a:r>
              <a:rPr lang="en-US" sz="1600" b="1" dirty="0">
                <a:latin typeface="Courier"/>
                <a:cs typeface="Courier"/>
              </a:rPr>
              <a:t>keep </a:t>
            </a:r>
            <a:r>
              <a:rPr lang="en-US" sz="1600" b="1" dirty="0" err="1">
                <a:latin typeface="Courier"/>
                <a:cs typeface="Courier"/>
              </a:rPr>
              <a:t>ssuid</a:t>
            </a:r>
            <a:r>
              <a:rPr lang="en-US" sz="1600" b="1" dirty="0">
                <a:latin typeface="Courier"/>
                <a:cs typeface="Courier"/>
              </a:rPr>
              <a:t> </a:t>
            </a:r>
            <a:r>
              <a:rPr lang="en-US" sz="1600" b="1" dirty="0" err="1">
                <a:latin typeface="Courier"/>
                <a:cs typeface="Courier"/>
              </a:rPr>
              <a:t>epppnum</a:t>
            </a:r>
            <a:r>
              <a:rPr lang="en-US" sz="1600" b="1" dirty="0">
                <a:latin typeface="Courier"/>
                <a:cs typeface="Courier"/>
              </a:rPr>
              <a:t> </a:t>
            </a:r>
            <a:r>
              <a:rPr lang="en-US" sz="1600" b="1" dirty="0" err="1" smtClean="0">
                <a:latin typeface="Courier"/>
                <a:cs typeface="Courier"/>
              </a:rPr>
              <a:t>numkids</a:t>
            </a:r>
            <a:endParaRPr lang="en-US" sz="1600" b="1" dirty="0">
              <a:latin typeface="Courier"/>
              <a:cs typeface="Courier"/>
            </a:endParaRPr>
          </a:p>
          <a:p>
            <a:pPr marL="349250" lvl="1" indent="0">
              <a:buNone/>
            </a:pPr>
            <a:r>
              <a:rPr lang="en-US" sz="1600" b="1" dirty="0">
                <a:latin typeface="Courier"/>
                <a:cs typeface="Courier"/>
              </a:rPr>
              <a:t>sort </a:t>
            </a:r>
            <a:r>
              <a:rPr lang="en-US" sz="1600" b="1" dirty="0" err="1">
                <a:latin typeface="Courier"/>
                <a:cs typeface="Courier"/>
              </a:rPr>
              <a:t>ssuid</a:t>
            </a:r>
            <a:r>
              <a:rPr lang="en-US" sz="1600" b="1" dirty="0">
                <a:latin typeface="Courier"/>
                <a:cs typeface="Courier"/>
              </a:rPr>
              <a:t> </a:t>
            </a:r>
            <a:r>
              <a:rPr lang="en-US" sz="1600" b="1" dirty="0" err="1" smtClean="0">
                <a:latin typeface="Courier"/>
                <a:cs typeface="Courier"/>
              </a:rPr>
              <a:t>epppnum</a:t>
            </a:r>
            <a:endParaRPr lang="en-US" sz="1600" b="1" dirty="0" smtClean="0">
              <a:latin typeface="Courier"/>
              <a:cs typeface="Courier"/>
            </a:endParaRPr>
          </a:p>
          <a:p>
            <a:pPr marL="349250" lvl="1" indent="0">
              <a:buNone/>
            </a:pPr>
            <a:r>
              <a:rPr lang="en-US" sz="1600" b="1" dirty="0" smtClean="0">
                <a:latin typeface="Courier"/>
                <a:cs typeface="Courier"/>
              </a:rPr>
              <a:t>duplicates drop</a:t>
            </a:r>
          </a:p>
          <a:p>
            <a:pPr marL="349250" lvl="1" indent="0">
              <a:buNone/>
            </a:pPr>
            <a:r>
              <a:rPr lang="en-US" sz="1600" b="1" dirty="0" smtClean="0">
                <a:latin typeface="Courier"/>
                <a:cs typeface="Courier"/>
              </a:rPr>
              <a:t>save </a:t>
            </a:r>
            <a:r>
              <a:rPr lang="en-US" sz="1600" b="1" dirty="0" err="1">
                <a:latin typeface="Courier"/>
                <a:cs typeface="Courier"/>
              </a:rPr>
              <a:t>mom.dta</a:t>
            </a:r>
            <a:r>
              <a:rPr lang="en-US" sz="1600" b="1" dirty="0">
                <a:latin typeface="Courier"/>
                <a:cs typeface="Courier"/>
              </a:rPr>
              <a:t>, </a:t>
            </a:r>
            <a:r>
              <a:rPr lang="en-US" sz="1600" b="1" dirty="0" smtClean="0">
                <a:latin typeface="Courier"/>
                <a:cs typeface="Courier"/>
              </a:rPr>
              <a:t>replace</a:t>
            </a:r>
          </a:p>
          <a:p>
            <a:pPr marL="349250" lvl="1" indent="0">
              <a:buNone/>
            </a:pPr>
            <a:r>
              <a:rPr lang="en-US" sz="1600" b="1" dirty="0" smtClean="0">
                <a:latin typeface="Courier"/>
                <a:cs typeface="Courier"/>
              </a:rPr>
              <a:t>clear</a:t>
            </a:r>
            <a:endParaRPr lang="en-US" sz="1600" b="1" dirty="0">
              <a:latin typeface="Courier"/>
              <a:cs typeface="Courier"/>
            </a:endParaRPr>
          </a:p>
          <a:p>
            <a:pPr marL="0" indent="0">
              <a:buNone/>
            </a:pPr>
            <a:endParaRPr lang="en-US" dirty="0"/>
          </a:p>
        </p:txBody>
      </p:sp>
    </p:spTree>
    <p:extLst>
      <p:ext uri="{BB962C8B-B14F-4D97-AF65-F5344CB8AC3E}">
        <p14:creationId xmlns:p14="http://schemas.microsoft.com/office/powerpoint/2010/main" val="225613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756024"/>
          </a:xfrm>
        </p:spPr>
        <p:txBody>
          <a:bodyPr/>
          <a:lstStyle/>
          <a:p>
            <a:r>
              <a:rPr lang="en-US" sz="3500" dirty="0" smtClean="0"/>
              <a:t>Identifying all single mothers: Part 2</a:t>
            </a:r>
            <a:endParaRPr lang="en-US" sz="3500" dirty="0"/>
          </a:p>
        </p:txBody>
      </p:sp>
      <p:sp>
        <p:nvSpPr>
          <p:cNvPr id="3" name="Content Placeholder 2"/>
          <p:cNvSpPr>
            <a:spLocks noGrp="1"/>
          </p:cNvSpPr>
          <p:nvPr>
            <p:ph idx="1"/>
          </p:nvPr>
        </p:nvSpPr>
        <p:spPr>
          <a:xfrm>
            <a:off x="139700" y="927102"/>
            <a:ext cx="8877300" cy="5778498"/>
          </a:xfrm>
        </p:spPr>
        <p:txBody>
          <a:bodyPr>
            <a:normAutofit/>
          </a:bodyPr>
          <a:lstStyle/>
          <a:p>
            <a:pPr marL="0" indent="0">
              <a:buNone/>
            </a:pPr>
            <a:r>
              <a:rPr lang="en-US" b="1" dirty="0" smtClean="0"/>
              <a:t>Now reload </a:t>
            </a:r>
            <a:r>
              <a:rPr lang="en-US" b="1" dirty="0"/>
              <a:t>your original wave </a:t>
            </a:r>
            <a:r>
              <a:rPr lang="en-US" b="1" dirty="0" smtClean="0"/>
              <a:t>file with all observations</a:t>
            </a:r>
            <a:endParaRPr lang="en-US" b="1" dirty="0"/>
          </a:p>
          <a:p>
            <a:pPr marL="349250" lvl="1" indent="0">
              <a:buNone/>
            </a:pPr>
            <a:r>
              <a:rPr lang="en-US" sz="2000" b="1" dirty="0">
                <a:latin typeface="Courier"/>
                <a:cs typeface="Courier"/>
              </a:rPr>
              <a:t>keep if </a:t>
            </a:r>
            <a:r>
              <a:rPr lang="en-US" sz="2000" b="1" dirty="0" err="1">
                <a:latin typeface="Courier"/>
                <a:cs typeface="Courier"/>
              </a:rPr>
              <a:t>srefmon</a:t>
            </a:r>
            <a:r>
              <a:rPr lang="en-US" sz="2000" b="1" dirty="0">
                <a:latin typeface="Courier"/>
                <a:cs typeface="Courier"/>
              </a:rPr>
              <a:t> == </a:t>
            </a:r>
            <a:r>
              <a:rPr lang="en-US" sz="2000" b="1" dirty="0" smtClean="0">
                <a:latin typeface="Courier"/>
                <a:cs typeface="Courier"/>
              </a:rPr>
              <a:t>4</a:t>
            </a:r>
            <a:endParaRPr lang="en-US" sz="2000" b="1" dirty="0">
              <a:latin typeface="Courier"/>
              <a:cs typeface="Courier"/>
            </a:endParaRPr>
          </a:p>
          <a:p>
            <a:pPr marL="349250" lvl="1" indent="0">
              <a:buNone/>
            </a:pPr>
            <a:r>
              <a:rPr lang="en-US" sz="2000" b="1" dirty="0">
                <a:latin typeface="Courier"/>
                <a:cs typeface="Courier"/>
              </a:rPr>
              <a:t>sort </a:t>
            </a:r>
            <a:r>
              <a:rPr lang="en-US" sz="2000" b="1" dirty="0" err="1">
                <a:latin typeface="Courier"/>
                <a:cs typeface="Courier"/>
              </a:rPr>
              <a:t>ssuid</a:t>
            </a:r>
            <a:r>
              <a:rPr lang="en-US" sz="2000" b="1" dirty="0">
                <a:latin typeface="Courier"/>
                <a:cs typeface="Courier"/>
              </a:rPr>
              <a:t> </a:t>
            </a:r>
            <a:r>
              <a:rPr lang="en-US" sz="2000" b="1" dirty="0" err="1" smtClean="0">
                <a:latin typeface="Courier"/>
                <a:cs typeface="Courier"/>
              </a:rPr>
              <a:t>epppnum</a:t>
            </a:r>
            <a:endParaRPr lang="en-US" sz="2000" b="1" dirty="0">
              <a:latin typeface="Courier"/>
              <a:cs typeface="Courier"/>
            </a:endParaRPr>
          </a:p>
          <a:p>
            <a:pPr marL="349250" lvl="1" indent="0">
              <a:buNone/>
            </a:pPr>
            <a:r>
              <a:rPr lang="en-US" sz="2000" b="1" dirty="0">
                <a:latin typeface="Courier"/>
                <a:cs typeface="Courier"/>
              </a:rPr>
              <a:t>merge 1:1 </a:t>
            </a:r>
            <a:r>
              <a:rPr lang="en-US" sz="2000" b="1" dirty="0" err="1">
                <a:latin typeface="Courier"/>
                <a:cs typeface="Courier"/>
              </a:rPr>
              <a:t>ssuid</a:t>
            </a:r>
            <a:r>
              <a:rPr lang="en-US" sz="2000" b="1" dirty="0">
                <a:latin typeface="Courier"/>
                <a:cs typeface="Courier"/>
              </a:rPr>
              <a:t> </a:t>
            </a:r>
            <a:r>
              <a:rPr lang="en-US" sz="2000" b="1" dirty="0" err="1">
                <a:latin typeface="Courier"/>
                <a:cs typeface="Courier"/>
              </a:rPr>
              <a:t>epppnum</a:t>
            </a:r>
            <a:r>
              <a:rPr lang="en-US" sz="2000" b="1" dirty="0">
                <a:latin typeface="Courier"/>
                <a:cs typeface="Courier"/>
              </a:rPr>
              <a:t> using “</a:t>
            </a:r>
            <a:r>
              <a:rPr lang="en-US" sz="2000" b="1" dirty="0" err="1">
                <a:latin typeface="Courier"/>
                <a:cs typeface="Courier"/>
              </a:rPr>
              <a:t>mom.dta</a:t>
            </a:r>
            <a:r>
              <a:rPr lang="en-US" sz="2000" b="1" dirty="0">
                <a:latin typeface="Courier"/>
                <a:cs typeface="Courier"/>
              </a:rPr>
              <a:t>”</a:t>
            </a:r>
          </a:p>
          <a:p>
            <a:pPr marL="349250" lvl="1" indent="0">
              <a:buNone/>
            </a:pPr>
            <a:endParaRPr lang="en-US" sz="2000" b="1" dirty="0" smtClean="0">
              <a:latin typeface="Courier"/>
              <a:cs typeface="Courier"/>
            </a:endParaRPr>
          </a:p>
          <a:p>
            <a:pPr marL="349250" lvl="1" indent="0">
              <a:buNone/>
            </a:pPr>
            <a:r>
              <a:rPr lang="en-US" sz="2000" b="1" dirty="0" smtClean="0">
                <a:latin typeface="Courier"/>
                <a:cs typeface="Courier"/>
              </a:rPr>
              <a:t>/* If a woman didn’t merge in from working dataset, it’s because they don’t have kids who are pointing to them, so you can recode a missing value as 0 */</a:t>
            </a:r>
            <a:endParaRPr lang="en-US" sz="2000" b="1" dirty="0">
              <a:latin typeface="Courier"/>
              <a:cs typeface="Courier"/>
            </a:endParaRPr>
          </a:p>
          <a:p>
            <a:pPr marL="349250" lvl="1" indent="0">
              <a:buNone/>
            </a:pPr>
            <a:endParaRPr lang="en-US" sz="2000" b="1" dirty="0" smtClean="0">
              <a:latin typeface="Courier"/>
              <a:cs typeface="Courier"/>
            </a:endParaRPr>
          </a:p>
          <a:p>
            <a:pPr marL="349250" lvl="1" indent="0">
              <a:buNone/>
            </a:pPr>
            <a:r>
              <a:rPr lang="en-US" sz="2000" b="1" dirty="0" smtClean="0">
                <a:latin typeface="Courier"/>
                <a:cs typeface="Courier"/>
              </a:rPr>
              <a:t>replace </a:t>
            </a:r>
            <a:r>
              <a:rPr lang="en-US" sz="2000" b="1" dirty="0" err="1">
                <a:latin typeface="Courier"/>
                <a:cs typeface="Courier"/>
              </a:rPr>
              <a:t>numkids</a:t>
            </a:r>
            <a:r>
              <a:rPr lang="en-US" sz="2000" b="1" dirty="0">
                <a:latin typeface="Courier"/>
                <a:cs typeface="Courier"/>
              </a:rPr>
              <a:t> = 0 if </a:t>
            </a:r>
            <a:r>
              <a:rPr lang="en-US" sz="2000" b="1" dirty="0" err="1">
                <a:latin typeface="Courier"/>
                <a:cs typeface="Courier"/>
              </a:rPr>
              <a:t>numkids</a:t>
            </a:r>
            <a:r>
              <a:rPr lang="en-US" sz="2000" b="1" dirty="0">
                <a:latin typeface="Courier"/>
                <a:cs typeface="Courier"/>
              </a:rPr>
              <a:t> == </a:t>
            </a:r>
            <a:r>
              <a:rPr lang="en-US" sz="2000" b="1" dirty="0" smtClean="0">
                <a:latin typeface="Courier"/>
                <a:cs typeface="Courier"/>
              </a:rPr>
              <a:t>. &amp; </a:t>
            </a:r>
            <a:r>
              <a:rPr lang="en-US" sz="2000" b="1" dirty="0" err="1" smtClean="0">
                <a:latin typeface="Courier"/>
                <a:cs typeface="Courier"/>
              </a:rPr>
              <a:t>esex</a:t>
            </a:r>
            <a:r>
              <a:rPr lang="en-US" sz="2000" b="1" dirty="0" smtClean="0">
                <a:latin typeface="Courier"/>
                <a:cs typeface="Courier"/>
              </a:rPr>
              <a:t> == 2</a:t>
            </a:r>
            <a:endParaRPr lang="en-US" sz="2000" b="1" dirty="0">
              <a:latin typeface="Courier"/>
              <a:cs typeface="Courier"/>
            </a:endParaRPr>
          </a:p>
          <a:p>
            <a:pPr lvl="1"/>
            <a:endParaRPr lang="en-US" sz="2000" b="1" dirty="0">
              <a:latin typeface="Courier"/>
              <a:cs typeface="Courier"/>
            </a:endParaRPr>
          </a:p>
          <a:p>
            <a:pPr marL="349250" lvl="1" indent="0">
              <a:buNone/>
            </a:pPr>
            <a:r>
              <a:rPr lang="en-US" sz="2000" b="1" dirty="0">
                <a:latin typeface="Courier"/>
                <a:cs typeface="Courier"/>
              </a:rPr>
              <a:t>gen </a:t>
            </a:r>
            <a:r>
              <a:rPr lang="en-US" sz="2000" b="1" dirty="0" err="1">
                <a:latin typeface="Courier"/>
                <a:cs typeface="Courier"/>
              </a:rPr>
              <a:t>singlemom</a:t>
            </a:r>
            <a:r>
              <a:rPr lang="en-US" sz="2000" b="1" dirty="0">
                <a:latin typeface="Courier"/>
                <a:cs typeface="Courier"/>
              </a:rPr>
              <a:t> = </a:t>
            </a:r>
            <a:r>
              <a:rPr lang="en-US" sz="2000" b="1" dirty="0" smtClean="0">
                <a:latin typeface="Courier"/>
                <a:cs typeface="Courier"/>
              </a:rPr>
              <a:t>0</a:t>
            </a:r>
            <a:endParaRPr lang="en-US" sz="2000" b="1" dirty="0">
              <a:latin typeface="Courier"/>
              <a:cs typeface="Courier"/>
            </a:endParaRPr>
          </a:p>
          <a:p>
            <a:pPr marL="349250" lvl="1" indent="0">
              <a:buNone/>
            </a:pPr>
            <a:r>
              <a:rPr lang="en-US" sz="2000" b="1" dirty="0">
                <a:latin typeface="Courier"/>
                <a:cs typeface="Courier"/>
              </a:rPr>
              <a:t>replace </a:t>
            </a:r>
            <a:r>
              <a:rPr lang="en-US" sz="2000" b="1" dirty="0" err="1">
                <a:latin typeface="Courier"/>
                <a:cs typeface="Courier"/>
              </a:rPr>
              <a:t>singlemom</a:t>
            </a:r>
            <a:r>
              <a:rPr lang="en-US" sz="2000" b="1" dirty="0">
                <a:latin typeface="Courier"/>
                <a:cs typeface="Courier"/>
              </a:rPr>
              <a:t> = 1 if </a:t>
            </a:r>
            <a:r>
              <a:rPr lang="en-US" sz="2000" b="1" dirty="0" err="1">
                <a:latin typeface="Courier"/>
                <a:cs typeface="Courier"/>
              </a:rPr>
              <a:t>numkids</a:t>
            </a:r>
            <a:r>
              <a:rPr lang="en-US" sz="2000" b="1" dirty="0">
                <a:latin typeface="Courier"/>
                <a:cs typeface="Courier"/>
              </a:rPr>
              <a:t> &gt;</a:t>
            </a:r>
            <a:r>
              <a:rPr lang="en-US" sz="2000" b="1" dirty="0" smtClean="0">
                <a:latin typeface="Courier"/>
                <a:cs typeface="Courier"/>
              </a:rPr>
              <a:t>0 &amp; </a:t>
            </a:r>
            <a:r>
              <a:rPr lang="en-US" sz="2000" b="1" dirty="0">
                <a:latin typeface="Courier"/>
                <a:cs typeface="Courier"/>
              </a:rPr>
              <a:t>ems &gt;=3 &amp; ems &lt;=6 &amp; </a:t>
            </a:r>
            <a:r>
              <a:rPr lang="en-US" sz="2000" b="1" dirty="0" err="1">
                <a:latin typeface="Courier"/>
                <a:cs typeface="Courier"/>
              </a:rPr>
              <a:t>esex</a:t>
            </a:r>
            <a:r>
              <a:rPr lang="en-US" sz="2000" b="1" dirty="0">
                <a:latin typeface="Courier"/>
                <a:cs typeface="Courier"/>
              </a:rPr>
              <a:t> == </a:t>
            </a:r>
            <a:r>
              <a:rPr lang="en-US" sz="2000" b="1" dirty="0" smtClean="0">
                <a:latin typeface="Courier"/>
                <a:cs typeface="Courier"/>
              </a:rPr>
              <a:t>2</a:t>
            </a:r>
            <a:endParaRPr lang="en-US" sz="2000" b="1" dirty="0">
              <a:latin typeface="Courier"/>
              <a:cs typeface="Courier"/>
            </a:endParaRPr>
          </a:p>
          <a:p>
            <a:pPr marL="0" indent="0">
              <a:buNone/>
            </a:pPr>
            <a:endParaRPr lang="en-US" dirty="0"/>
          </a:p>
        </p:txBody>
      </p:sp>
    </p:spTree>
    <p:extLst>
      <p:ext uri="{BB962C8B-B14F-4D97-AF65-F5344CB8AC3E}">
        <p14:creationId xmlns:p14="http://schemas.microsoft.com/office/powerpoint/2010/main" val="177832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Useful Tools</a:t>
            </a:r>
            <a:endParaRPr lang="en-US" dirty="0"/>
          </a:p>
        </p:txBody>
      </p:sp>
      <p:sp>
        <p:nvSpPr>
          <p:cNvPr id="5" name="Content Placeholder 4"/>
          <p:cNvSpPr>
            <a:spLocks noGrp="1"/>
          </p:cNvSpPr>
          <p:nvPr>
            <p:ph idx="1"/>
          </p:nvPr>
        </p:nvSpPr>
        <p:spPr/>
        <p:txBody>
          <a:bodyPr>
            <a:normAutofit/>
          </a:bodyPr>
          <a:lstStyle/>
          <a:p>
            <a:r>
              <a:rPr lang="en-US" dirty="0" smtClean="0"/>
              <a:t>This presentation will work through a number of examples of analyses that can be undertaken using the SIPP</a:t>
            </a:r>
          </a:p>
          <a:p>
            <a:r>
              <a:rPr lang="en-US" dirty="0" smtClean="0"/>
              <a:t>All are drawn from my own </a:t>
            </a:r>
            <a:r>
              <a:rPr lang="en-US" dirty="0" err="1" smtClean="0"/>
              <a:t>Stata</a:t>
            </a:r>
            <a:r>
              <a:rPr lang="en-US" dirty="0" smtClean="0"/>
              <a:t> syntax, so you use at your own risk (although I think it’s all clean)</a:t>
            </a:r>
          </a:p>
          <a:p>
            <a:r>
              <a:rPr lang="en-US" dirty="0" smtClean="0"/>
              <a:t>You may be a more efficient programmer than I am…</a:t>
            </a:r>
          </a:p>
          <a:p>
            <a:r>
              <a:rPr lang="en-US" dirty="0" smtClean="0"/>
              <a:t>Either way, these tools may start to offer some ideas as you learn to really exploit the SIPP data</a:t>
            </a:r>
            <a:endParaRPr lang="en-US" dirty="0"/>
          </a:p>
        </p:txBody>
      </p:sp>
    </p:spTree>
    <p:extLst>
      <p:ext uri="{BB962C8B-B14F-4D97-AF65-F5344CB8AC3E}">
        <p14:creationId xmlns:p14="http://schemas.microsoft.com/office/powerpoint/2010/main" val="2885500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671356"/>
          </a:xfrm>
        </p:spPr>
        <p:txBody>
          <a:bodyPr/>
          <a:lstStyle/>
          <a:p>
            <a:r>
              <a:rPr lang="en-US" sz="3500" dirty="0" smtClean="0"/>
              <a:t>Example: Who Are the Uninsured?</a:t>
            </a:r>
            <a:endParaRPr lang="en-US" sz="3500" dirty="0"/>
          </a:p>
        </p:txBody>
      </p:sp>
      <p:sp>
        <p:nvSpPr>
          <p:cNvPr id="3" name="Content Placeholder 2"/>
          <p:cNvSpPr>
            <a:spLocks noGrp="1"/>
          </p:cNvSpPr>
          <p:nvPr>
            <p:ph idx="1"/>
          </p:nvPr>
        </p:nvSpPr>
        <p:spPr>
          <a:xfrm>
            <a:off x="0" y="1151467"/>
            <a:ext cx="9144000" cy="5339963"/>
          </a:xfrm>
        </p:spPr>
        <p:txBody>
          <a:bodyPr>
            <a:normAutofit/>
          </a:bodyPr>
          <a:lstStyle/>
          <a:p>
            <a:pPr marL="0" indent="0">
              <a:buNone/>
            </a:pPr>
            <a:r>
              <a:rPr lang="en-US" dirty="0" smtClean="0"/>
              <a:t>SIPP estimates of the uninsured are based on questions about insurance type, three variables in particular:</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425722329"/>
              </p:ext>
            </p:extLst>
          </p:nvPr>
        </p:nvGraphicFramePr>
        <p:xfrm>
          <a:off x="0" y="2155305"/>
          <a:ext cx="9144000" cy="4262427"/>
        </p:xfrm>
        <a:graphic>
          <a:graphicData uri="http://schemas.openxmlformats.org/drawingml/2006/table">
            <a:tbl>
              <a:tblPr firstRow="1" bandRow="1">
                <a:tableStyleId>{5C22544A-7EE6-4342-B048-85BDC9FD1C3A}</a:tableStyleId>
              </a:tblPr>
              <a:tblGrid>
                <a:gridCol w="2654300"/>
                <a:gridCol w="6489700"/>
              </a:tblGrid>
              <a:tr h="443292">
                <a:tc>
                  <a:txBody>
                    <a:bodyPr/>
                    <a:lstStyle/>
                    <a:p>
                      <a:r>
                        <a:rPr lang="en-US" sz="2200" dirty="0" smtClean="0"/>
                        <a:t>Variable</a:t>
                      </a:r>
                      <a:endParaRPr lang="en-US" sz="2200" dirty="0"/>
                    </a:p>
                  </a:txBody>
                  <a:tcPr/>
                </a:tc>
                <a:tc>
                  <a:txBody>
                    <a:bodyPr/>
                    <a:lstStyle/>
                    <a:p>
                      <a:r>
                        <a:rPr lang="en-US" sz="2200" dirty="0" smtClean="0"/>
                        <a:t>Description</a:t>
                      </a:r>
                      <a:endParaRPr lang="en-US" sz="2200" dirty="0"/>
                    </a:p>
                  </a:txBody>
                  <a:tcPr/>
                </a:tc>
              </a:tr>
              <a:tr h="1125281">
                <a:tc>
                  <a:txBody>
                    <a:bodyPr/>
                    <a:lstStyle/>
                    <a:p>
                      <a:r>
                        <a:rPr lang="en-US" sz="2200" dirty="0" err="1" smtClean="0"/>
                        <a:t>ecdmth</a:t>
                      </a:r>
                      <a:endParaRPr lang="en-US" sz="2200" dirty="0"/>
                    </a:p>
                  </a:txBody>
                  <a:tcPr/>
                </a:tc>
                <a:tc>
                  <a:txBody>
                    <a:bodyPr/>
                    <a:lstStyle/>
                    <a:p>
                      <a:r>
                        <a:rPr lang="en-US" sz="2200" dirty="0" smtClean="0"/>
                        <a:t>Medicaid coverage (includes CHIP)</a:t>
                      </a:r>
                    </a:p>
                    <a:p>
                      <a:r>
                        <a:rPr lang="en-US" sz="2200" dirty="0" smtClean="0"/>
                        <a:t>1 = yes</a:t>
                      </a:r>
                    </a:p>
                    <a:p>
                      <a:r>
                        <a:rPr lang="en-US" sz="2200" dirty="0" smtClean="0"/>
                        <a:t>2</a:t>
                      </a:r>
                      <a:r>
                        <a:rPr lang="en-US" sz="2200" baseline="0" dirty="0" smtClean="0"/>
                        <a:t> = no</a:t>
                      </a:r>
                      <a:endParaRPr lang="en-US" sz="2200" dirty="0"/>
                    </a:p>
                  </a:txBody>
                  <a:tcPr/>
                </a:tc>
              </a:tr>
              <a:tr h="1125281">
                <a:tc>
                  <a:txBody>
                    <a:bodyPr/>
                    <a:lstStyle/>
                    <a:p>
                      <a:r>
                        <a:rPr lang="en-US" sz="2200" dirty="0" err="1" smtClean="0"/>
                        <a:t>ecrmth</a:t>
                      </a:r>
                      <a:endParaRPr lang="en-US" sz="2200" dirty="0"/>
                    </a:p>
                  </a:txBody>
                  <a:tcPr/>
                </a:tc>
                <a:tc>
                  <a:txBody>
                    <a:bodyPr/>
                    <a:lstStyle/>
                    <a:p>
                      <a:r>
                        <a:rPr lang="en-US" sz="2200" dirty="0" smtClean="0"/>
                        <a:t>Medicare coverage</a:t>
                      </a:r>
                    </a:p>
                    <a:p>
                      <a:r>
                        <a:rPr lang="en-US" sz="2200" dirty="0" smtClean="0"/>
                        <a:t>1 = yes</a:t>
                      </a:r>
                    </a:p>
                    <a:p>
                      <a:r>
                        <a:rPr lang="en-US" sz="2200" dirty="0" smtClean="0"/>
                        <a:t>2</a:t>
                      </a:r>
                      <a:r>
                        <a:rPr lang="en-US" sz="2200" baseline="0" dirty="0" smtClean="0"/>
                        <a:t> = no</a:t>
                      </a:r>
                      <a:endParaRPr lang="en-US" sz="2200" dirty="0" smtClean="0"/>
                    </a:p>
                  </a:txBody>
                  <a:tcPr/>
                </a:tc>
              </a:tr>
              <a:tr h="1125281">
                <a:tc>
                  <a:txBody>
                    <a:bodyPr/>
                    <a:lstStyle/>
                    <a:p>
                      <a:r>
                        <a:rPr lang="en-US" sz="2200" dirty="0" err="1" smtClean="0"/>
                        <a:t>ehimth</a:t>
                      </a:r>
                      <a:endParaRPr lang="en-US" sz="2200" dirty="0"/>
                    </a:p>
                  </a:txBody>
                  <a:tcPr/>
                </a:tc>
                <a:tc>
                  <a:txBody>
                    <a:bodyPr/>
                    <a:lstStyle/>
                    <a:p>
                      <a:r>
                        <a:rPr lang="en-US" sz="2200" dirty="0" smtClean="0"/>
                        <a:t>All other coverage</a:t>
                      </a:r>
                    </a:p>
                    <a:p>
                      <a:r>
                        <a:rPr lang="en-US" sz="2200" dirty="0" smtClean="0"/>
                        <a:t>1 = yes</a:t>
                      </a:r>
                    </a:p>
                    <a:p>
                      <a:r>
                        <a:rPr lang="en-US" sz="2200" dirty="0" smtClean="0"/>
                        <a:t>2</a:t>
                      </a:r>
                      <a:r>
                        <a:rPr lang="en-US" sz="2200" baseline="0" dirty="0" smtClean="0"/>
                        <a:t> = no</a:t>
                      </a:r>
                      <a:endParaRPr lang="en-US" sz="2200" dirty="0" smtClean="0"/>
                    </a:p>
                  </a:txBody>
                  <a:tcPr/>
                </a:tc>
              </a:tr>
              <a:tr h="443292">
                <a:tc>
                  <a:txBody>
                    <a:bodyPr/>
                    <a:lstStyle/>
                    <a:p>
                      <a:r>
                        <a:rPr lang="en-US" sz="2200" dirty="0" err="1" smtClean="0"/>
                        <a:t>emcocov</a:t>
                      </a:r>
                      <a:endParaRPr lang="en-US" sz="2200" dirty="0"/>
                    </a:p>
                  </a:txBody>
                  <a:tcPr/>
                </a:tc>
                <a:tc>
                  <a:txBody>
                    <a:bodyPr/>
                    <a:lstStyle/>
                    <a:p>
                      <a:r>
                        <a:rPr lang="en-US" sz="2200" dirty="0" smtClean="0"/>
                        <a:t>Type of public coverage</a:t>
                      </a:r>
                    </a:p>
                  </a:txBody>
                  <a:tcPr/>
                </a:tc>
              </a:tr>
            </a:tbl>
          </a:graphicData>
        </a:graphic>
      </p:graphicFrame>
    </p:spTree>
    <p:extLst>
      <p:ext uri="{BB962C8B-B14F-4D97-AF65-F5344CB8AC3E}">
        <p14:creationId xmlns:p14="http://schemas.microsoft.com/office/powerpoint/2010/main" val="39118034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5224"/>
          </a:xfrm>
        </p:spPr>
        <p:txBody>
          <a:bodyPr/>
          <a:lstStyle/>
          <a:p>
            <a:r>
              <a:rPr lang="en-US" sz="4000" dirty="0" smtClean="0"/>
              <a:t>Who Are the Uninsured?</a:t>
            </a:r>
            <a:endParaRPr lang="en-US" sz="4000" dirty="0"/>
          </a:p>
        </p:txBody>
      </p:sp>
      <p:sp>
        <p:nvSpPr>
          <p:cNvPr id="3" name="Content Placeholder 2"/>
          <p:cNvSpPr>
            <a:spLocks noGrp="1"/>
          </p:cNvSpPr>
          <p:nvPr>
            <p:ph idx="1"/>
          </p:nvPr>
        </p:nvSpPr>
        <p:spPr>
          <a:xfrm>
            <a:off x="0" y="1083732"/>
            <a:ext cx="8991600" cy="5037668"/>
          </a:xfrm>
        </p:spPr>
        <p:txBody>
          <a:bodyPr>
            <a:normAutofit fontScale="70000" lnSpcReduction="20000"/>
          </a:bodyPr>
          <a:lstStyle/>
          <a:p>
            <a:pPr marL="0" indent="0">
              <a:spcBef>
                <a:spcPts val="1400"/>
              </a:spcBef>
              <a:buNone/>
            </a:pPr>
            <a:r>
              <a:rPr lang="en-US" sz="2800" dirty="0" smtClean="0"/>
              <a:t>So, for a cross-sectional estimate, you might do something like:</a:t>
            </a:r>
          </a:p>
          <a:p>
            <a:pPr marL="336550" lvl="1" indent="0">
              <a:spcBef>
                <a:spcPts val="1400"/>
              </a:spcBef>
              <a:buNone/>
            </a:pPr>
            <a:endParaRPr lang="en-US" sz="2900" dirty="0" smtClean="0">
              <a:latin typeface="Courier"/>
              <a:cs typeface="Courier"/>
            </a:endParaRPr>
          </a:p>
          <a:p>
            <a:pPr marL="336550" lvl="1" indent="0">
              <a:spcBef>
                <a:spcPts val="1400"/>
              </a:spcBef>
              <a:buNone/>
            </a:pPr>
            <a:r>
              <a:rPr lang="en-US" sz="2900" b="1" dirty="0" smtClean="0">
                <a:latin typeface="Courier"/>
                <a:cs typeface="Courier"/>
              </a:rPr>
              <a:t>gen uninsured = 1</a:t>
            </a:r>
          </a:p>
          <a:p>
            <a:pPr marL="336550" lvl="1" indent="0">
              <a:spcBef>
                <a:spcPts val="1400"/>
              </a:spcBef>
              <a:buNone/>
            </a:pPr>
            <a:r>
              <a:rPr lang="en-US" sz="2900" b="1" dirty="0" smtClean="0">
                <a:latin typeface="Courier"/>
                <a:cs typeface="Courier"/>
              </a:rPr>
              <a:t>/* Thanks to imputation of public-use SIPP files, we don’t have to worry about missing data in these variables! What would we do otherwise? */</a:t>
            </a:r>
          </a:p>
          <a:p>
            <a:pPr marL="336550" lvl="1" indent="0">
              <a:spcBef>
                <a:spcPts val="1400"/>
              </a:spcBef>
              <a:buNone/>
            </a:pPr>
            <a:endParaRPr lang="en-US" sz="2900" b="1" dirty="0" smtClean="0">
              <a:latin typeface="Courier"/>
              <a:cs typeface="Courier"/>
            </a:endParaRPr>
          </a:p>
          <a:p>
            <a:pPr marL="336550" lvl="1" indent="0">
              <a:spcBef>
                <a:spcPts val="1400"/>
              </a:spcBef>
              <a:buNone/>
            </a:pPr>
            <a:r>
              <a:rPr lang="en-US" sz="2900" b="1" dirty="0" smtClean="0">
                <a:latin typeface="Courier"/>
                <a:cs typeface="Courier"/>
              </a:rPr>
              <a:t>replace uninsured = 0 if </a:t>
            </a:r>
            <a:r>
              <a:rPr lang="en-US" sz="2900" b="1" dirty="0" err="1" smtClean="0">
                <a:latin typeface="Courier"/>
                <a:cs typeface="Courier"/>
              </a:rPr>
              <a:t>ecdmth</a:t>
            </a:r>
            <a:r>
              <a:rPr lang="en-US" sz="2900" b="1" dirty="0" smtClean="0">
                <a:latin typeface="Courier"/>
                <a:cs typeface="Courier"/>
              </a:rPr>
              <a:t> == 1 | </a:t>
            </a:r>
            <a:r>
              <a:rPr lang="en-US" sz="2900" b="1" dirty="0" err="1" smtClean="0">
                <a:latin typeface="Courier"/>
                <a:cs typeface="Courier"/>
              </a:rPr>
              <a:t>ehimth</a:t>
            </a:r>
            <a:r>
              <a:rPr lang="en-US" sz="2900" b="1" dirty="0" smtClean="0">
                <a:latin typeface="Courier"/>
                <a:cs typeface="Courier"/>
              </a:rPr>
              <a:t> == 1 | </a:t>
            </a:r>
            <a:r>
              <a:rPr lang="en-US" sz="2900" b="1" dirty="0" err="1" smtClean="0">
                <a:latin typeface="Courier"/>
                <a:cs typeface="Courier"/>
              </a:rPr>
              <a:t>ecrmth</a:t>
            </a:r>
            <a:r>
              <a:rPr lang="en-US" sz="2900" b="1" dirty="0" smtClean="0">
                <a:latin typeface="Courier"/>
                <a:cs typeface="Courier"/>
              </a:rPr>
              <a:t> == 1</a:t>
            </a:r>
          </a:p>
          <a:p>
            <a:pPr marL="336550" lvl="1" indent="0">
              <a:spcBef>
                <a:spcPts val="1400"/>
              </a:spcBef>
              <a:buNone/>
            </a:pPr>
            <a:r>
              <a:rPr lang="en-US" sz="2900" b="1" dirty="0" smtClean="0">
                <a:latin typeface="Courier"/>
                <a:cs typeface="Courier"/>
              </a:rPr>
              <a:t>/*Might as well just keep the reporting month */</a:t>
            </a:r>
          </a:p>
          <a:p>
            <a:pPr marL="336550" lvl="1" indent="0">
              <a:spcBef>
                <a:spcPts val="1400"/>
              </a:spcBef>
              <a:buNone/>
            </a:pPr>
            <a:r>
              <a:rPr lang="en-US" sz="2900" b="1" dirty="0" smtClean="0">
                <a:latin typeface="Courier"/>
                <a:cs typeface="Courier"/>
              </a:rPr>
              <a:t>keep if </a:t>
            </a:r>
            <a:r>
              <a:rPr lang="en-US" sz="2900" b="1" dirty="0" err="1" smtClean="0">
                <a:latin typeface="Courier"/>
                <a:cs typeface="Courier"/>
              </a:rPr>
              <a:t>srefmon</a:t>
            </a:r>
            <a:r>
              <a:rPr lang="en-US" sz="2900" b="1" dirty="0" smtClean="0">
                <a:latin typeface="Courier"/>
                <a:cs typeface="Courier"/>
              </a:rPr>
              <a:t> ==4</a:t>
            </a:r>
          </a:p>
          <a:p>
            <a:pPr marL="336550" lvl="1" indent="0">
              <a:spcBef>
                <a:spcPts val="1400"/>
              </a:spcBef>
              <a:buNone/>
            </a:pPr>
            <a:r>
              <a:rPr lang="en-US" sz="2900" b="1" dirty="0" smtClean="0">
                <a:latin typeface="Courier"/>
                <a:cs typeface="Courier"/>
              </a:rPr>
              <a:t>/* Assume we already survey set the data */</a:t>
            </a:r>
          </a:p>
          <a:p>
            <a:pPr marL="336550" lvl="1" indent="0">
              <a:spcBef>
                <a:spcPts val="1400"/>
              </a:spcBef>
              <a:buNone/>
            </a:pPr>
            <a:r>
              <a:rPr lang="en-US" sz="2900" b="1" dirty="0" err="1">
                <a:latin typeface="Courier"/>
                <a:cs typeface="Courier"/>
              </a:rPr>
              <a:t>s</a:t>
            </a:r>
            <a:r>
              <a:rPr lang="en-US" sz="2900" b="1" dirty="0" err="1" smtClean="0">
                <a:latin typeface="Courier"/>
                <a:cs typeface="Courier"/>
              </a:rPr>
              <a:t>vy</a:t>
            </a:r>
            <a:r>
              <a:rPr lang="en-US" sz="2900" b="1" dirty="0" smtClean="0">
                <a:latin typeface="Courier"/>
                <a:cs typeface="Courier"/>
              </a:rPr>
              <a:t>: proportion uninsured</a:t>
            </a:r>
          </a:p>
          <a:p>
            <a:pPr marL="0" indent="0">
              <a:buNone/>
            </a:pP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7524798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5224"/>
          </a:xfrm>
        </p:spPr>
        <p:txBody>
          <a:bodyPr/>
          <a:lstStyle/>
          <a:p>
            <a:r>
              <a:rPr lang="en-US" sz="4000" dirty="0" smtClean="0"/>
              <a:t>Who Are the Uninsured?</a:t>
            </a:r>
            <a:endParaRPr lang="en-US" sz="4000" dirty="0"/>
          </a:p>
        </p:txBody>
      </p:sp>
      <p:sp>
        <p:nvSpPr>
          <p:cNvPr id="3" name="Content Placeholder 2"/>
          <p:cNvSpPr>
            <a:spLocks noGrp="1"/>
          </p:cNvSpPr>
          <p:nvPr>
            <p:ph idx="1"/>
          </p:nvPr>
        </p:nvSpPr>
        <p:spPr>
          <a:xfrm>
            <a:off x="0" y="1083733"/>
            <a:ext cx="8991600" cy="541868"/>
          </a:xfrm>
        </p:spPr>
        <p:txBody>
          <a:bodyPr>
            <a:normAutofit/>
          </a:bodyPr>
          <a:lstStyle/>
          <a:p>
            <a:pPr marL="0" indent="0">
              <a:spcBef>
                <a:spcPts val="1400"/>
              </a:spcBef>
              <a:buNone/>
            </a:pPr>
            <a:r>
              <a:rPr lang="en-US" sz="2200" dirty="0" smtClean="0"/>
              <a:t>So, for a cross-sectional estimate, you might see something like:</a:t>
            </a:r>
          </a:p>
          <a:p>
            <a:pPr marL="0" indent="0">
              <a:buNone/>
            </a:pPr>
            <a:endParaRPr lang="en-US" dirty="0"/>
          </a:p>
          <a:p>
            <a:pPr marL="0" indent="0">
              <a:buNone/>
            </a:pPr>
            <a:endParaRPr lang="en-US" dirty="0" smtClean="0"/>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773717161"/>
              </p:ext>
            </p:extLst>
          </p:nvPr>
        </p:nvGraphicFramePr>
        <p:xfrm>
          <a:off x="0" y="1915160"/>
          <a:ext cx="9144000" cy="3749040"/>
        </p:xfrm>
        <a:graphic>
          <a:graphicData uri="http://schemas.openxmlformats.org/drawingml/2006/table">
            <a:tbl>
              <a:tblPr firstRow="1" bandRow="1">
                <a:tableStyleId>{5C22544A-7EE6-4342-B048-85BDC9FD1C3A}</a:tableStyleId>
              </a:tblPr>
              <a:tblGrid>
                <a:gridCol w="7035800"/>
                <a:gridCol w="2108200"/>
              </a:tblGrid>
              <a:tr h="370840">
                <a:tc>
                  <a:txBody>
                    <a:bodyPr/>
                    <a:lstStyle/>
                    <a:p>
                      <a:r>
                        <a:rPr lang="en-US" sz="3000" dirty="0" smtClean="0"/>
                        <a:t>Uninsured</a:t>
                      </a:r>
                      <a:r>
                        <a:rPr lang="en-US" sz="3000" baseline="0" dirty="0" smtClean="0"/>
                        <a:t> in a Given Month</a:t>
                      </a:r>
                    </a:p>
                    <a:p>
                      <a:r>
                        <a:rPr lang="en-US" sz="3000" baseline="0" dirty="0" smtClean="0"/>
                        <a:t>(2008, W1, Reporting Month)</a:t>
                      </a:r>
                      <a:endParaRPr lang="en-US" sz="3000" dirty="0"/>
                    </a:p>
                  </a:txBody>
                  <a:tcPr/>
                </a:tc>
                <a:tc>
                  <a:txBody>
                    <a:bodyPr/>
                    <a:lstStyle/>
                    <a:p>
                      <a:pPr algn="ctr"/>
                      <a:r>
                        <a:rPr lang="en-US" sz="3000" dirty="0" smtClean="0"/>
                        <a:t>Estimate</a:t>
                      </a:r>
                      <a:endParaRPr lang="en-US" sz="3000" dirty="0"/>
                    </a:p>
                  </a:txBody>
                  <a:tcPr/>
                </a:tc>
              </a:tr>
              <a:tr h="370840">
                <a:tc>
                  <a:txBody>
                    <a:bodyPr/>
                    <a:lstStyle/>
                    <a:p>
                      <a:r>
                        <a:rPr lang="en-US" sz="3000" dirty="0" smtClean="0"/>
                        <a:t>All</a:t>
                      </a:r>
                      <a:endParaRPr lang="en-US" sz="3000" dirty="0"/>
                    </a:p>
                  </a:txBody>
                  <a:tcPr/>
                </a:tc>
                <a:tc>
                  <a:txBody>
                    <a:bodyPr/>
                    <a:lstStyle/>
                    <a:p>
                      <a:pPr algn="ctr"/>
                      <a:r>
                        <a:rPr lang="en-US" sz="3000" dirty="0" smtClean="0"/>
                        <a:t>16.7%</a:t>
                      </a:r>
                      <a:endParaRPr lang="en-US" sz="3000" dirty="0"/>
                    </a:p>
                  </a:txBody>
                  <a:tcPr/>
                </a:tc>
              </a:tr>
              <a:tr h="370840">
                <a:tc>
                  <a:txBody>
                    <a:bodyPr/>
                    <a:lstStyle/>
                    <a:p>
                      <a:r>
                        <a:rPr lang="en-US" sz="3000" dirty="0" smtClean="0"/>
                        <a:t>Children (&lt;18)</a:t>
                      </a:r>
                      <a:endParaRPr lang="en-US" sz="3000" dirty="0"/>
                    </a:p>
                  </a:txBody>
                  <a:tcPr/>
                </a:tc>
                <a:tc>
                  <a:txBody>
                    <a:bodyPr/>
                    <a:lstStyle/>
                    <a:p>
                      <a:pPr algn="ctr"/>
                      <a:r>
                        <a:rPr lang="en-US" sz="3000" dirty="0" smtClean="0"/>
                        <a:t>12.7%</a:t>
                      </a:r>
                      <a:endParaRPr lang="en-US" sz="3000" dirty="0"/>
                    </a:p>
                  </a:txBody>
                  <a:tcPr/>
                </a:tc>
              </a:tr>
              <a:tr h="370840">
                <a:tc>
                  <a:txBody>
                    <a:bodyPr/>
                    <a:lstStyle/>
                    <a:p>
                      <a:r>
                        <a:rPr lang="en-US" sz="3000" dirty="0" smtClean="0"/>
                        <a:t>Young Adults (18-29)</a:t>
                      </a:r>
                      <a:endParaRPr lang="en-US" sz="3000" dirty="0"/>
                    </a:p>
                  </a:txBody>
                  <a:tcPr/>
                </a:tc>
                <a:tc>
                  <a:txBody>
                    <a:bodyPr/>
                    <a:lstStyle/>
                    <a:p>
                      <a:pPr algn="ctr"/>
                      <a:r>
                        <a:rPr lang="en-US" sz="3000" dirty="0" smtClean="0"/>
                        <a:t>31.2%</a:t>
                      </a:r>
                      <a:endParaRPr lang="en-US" sz="3000" dirty="0"/>
                    </a:p>
                  </a:txBody>
                  <a:tcPr/>
                </a:tc>
              </a:tr>
              <a:tr h="370840">
                <a:tc>
                  <a:txBody>
                    <a:bodyPr/>
                    <a:lstStyle/>
                    <a:p>
                      <a:r>
                        <a:rPr lang="en-US" sz="3000" dirty="0" smtClean="0"/>
                        <a:t>Prime age working-age Adults (30-64)</a:t>
                      </a:r>
                      <a:endParaRPr lang="en-US" sz="3000" dirty="0"/>
                    </a:p>
                  </a:txBody>
                  <a:tcPr/>
                </a:tc>
                <a:tc>
                  <a:txBody>
                    <a:bodyPr/>
                    <a:lstStyle/>
                    <a:p>
                      <a:pPr algn="ctr"/>
                      <a:r>
                        <a:rPr lang="en-US" sz="3000" dirty="0" smtClean="0"/>
                        <a:t>17.9%</a:t>
                      </a:r>
                      <a:endParaRPr lang="en-US" sz="3000" dirty="0"/>
                    </a:p>
                  </a:txBody>
                  <a:tcPr/>
                </a:tc>
              </a:tr>
              <a:tr h="370840">
                <a:tc>
                  <a:txBody>
                    <a:bodyPr/>
                    <a:lstStyle/>
                    <a:p>
                      <a:r>
                        <a:rPr lang="en-US" sz="3000" dirty="0" smtClean="0"/>
                        <a:t>Seniors</a:t>
                      </a:r>
                      <a:endParaRPr lang="en-US" sz="3000" dirty="0"/>
                    </a:p>
                  </a:txBody>
                  <a:tcPr/>
                </a:tc>
                <a:tc>
                  <a:txBody>
                    <a:bodyPr/>
                    <a:lstStyle/>
                    <a:p>
                      <a:pPr algn="ctr"/>
                      <a:r>
                        <a:rPr lang="en-US" sz="3000" dirty="0" smtClean="0"/>
                        <a:t>0.8%</a:t>
                      </a:r>
                      <a:endParaRPr lang="en-US" sz="3000" dirty="0"/>
                    </a:p>
                  </a:txBody>
                  <a:tcPr/>
                </a:tc>
              </a:tr>
            </a:tbl>
          </a:graphicData>
        </a:graphic>
      </p:graphicFrame>
    </p:spTree>
    <p:extLst>
      <p:ext uri="{BB962C8B-B14F-4D97-AF65-F5344CB8AC3E}">
        <p14:creationId xmlns:p14="http://schemas.microsoft.com/office/powerpoint/2010/main" val="14169904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654424"/>
          </a:xfrm>
        </p:spPr>
        <p:txBody>
          <a:bodyPr/>
          <a:lstStyle/>
          <a:p>
            <a:r>
              <a:rPr lang="en-US" sz="3300" dirty="0" smtClean="0"/>
              <a:t>Strength of the SIPP: Leads and Lags</a:t>
            </a:r>
            <a:endParaRPr lang="en-US" sz="3300" dirty="0"/>
          </a:p>
        </p:txBody>
      </p:sp>
      <p:sp>
        <p:nvSpPr>
          <p:cNvPr id="3" name="Content Placeholder 2"/>
          <p:cNvSpPr>
            <a:spLocks noGrp="1"/>
          </p:cNvSpPr>
          <p:nvPr>
            <p:ph idx="1"/>
          </p:nvPr>
        </p:nvSpPr>
        <p:spPr>
          <a:xfrm>
            <a:off x="549275" y="876300"/>
            <a:ext cx="8042276" cy="4610099"/>
          </a:xfrm>
        </p:spPr>
        <p:txBody>
          <a:bodyPr>
            <a:normAutofit fontScale="70000" lnSpcReduction="20000"/>
          </a:bodyPr>
          <a:lstStyle/>
          <a:p>
            <a:pPr marL="0" indent="0">
              <a:buNone/>
            </a:pPr>
            <a:r>
              <a:rPr lang="en-US" dirty="0"/>
              <a:t>Measuring program entry/exit is </a:t>
            </a:r>
            <a:r>
              <a:rPr lang="en-US" dirty="0" smtClean="0"/>
              <a:t>a </a:t>
            </a:r>
            <a:r>
              <a:rPr lang="en-US" b="1" dirty="0" smtClean="0"/>
              <a:t>primary</a:t>
            </a:r>
            <a:r>
              <a:rPr lang="en-US" dirty="0" smtClean="0"/>
              <a:t> purpose </a:t>
            </a:r>
            <a:r>
              <a:rPr lang="en-US" dirty="0"/>
              <a:t>of the </a:t>
            </a:r>
            <a:r>
              <a:rPr lang="en-US" dirty="0" smtClean="0"/>
              <a:t>SIPP</a:t>
            </a:r>
          </a:p>
          <a:p>
            <a:pPr marL="0" indent="0">
              <a:buNone/>
            </a:pPr>
            <a:r>
              <a:rPr lang="en-US" dirty="0" smtClean="0"/>
              <a:t>So how do you identify someone who goes from insured to uninsured, or uninsured to insured? </a:t>
            </a:r>
            <a:r>
              <a:rPr lang="en-US" dirty="0" smtClean="0"/>
              <a:t>Take the following simple example, which assumed we have appended </a:t>
            </a:r>
            <a:r>
              <a:rPr lang="en-US" dirty="0" smtClean="0"/>
              <a:t>waves 1 and 2 of the 2008 panel, </a:t>
            </a:r>
            <a:r>
              <a:rPr lang="en-US" dirty="0" smtClean="0"/>
              <a:t>and kept only the 4</a:t>
            </a:r>
            <a:r>
              <a:rPr lang="en-US" baseline="30000" dirty="0" smtClean="0"/>
              <a:t>th</a:t>
            </a:r>
            <a:r>
              <a:rPr lang="en-US" dirty="0" smtClean="0"/>
              <a:t> reference months of both waves</a:t>
            </a:r>
            <a:endParaRPr lang="en-US" dirty="0"/>
          </a:p>
          <a:p>
            <a:pPr marL="0" indent="0">
              <a:buNone/>
            </a:pPr>
            <a:r>
              <a:rPr lang="en-US" b="1" dirty="0" smtClean="0">
                <a:latin typeface="Courier"/>
                <a:cs typeface="Courier"/>
              </a:rPr>
              <a:t>/* </a:t>
            </a:r>
            <a:r>
              <a:rPr lang="en-US" b="1" dirty="0">
                <a:latin typeface="Courier"/>
                <a:cs typeface="Courier"/>
              </a:rPr>
              <a:t>O</a:t>
            </a:r>
            <a:r>
              <a:rPr lang="en-US" b="1" dirty="0" smtClean="0">
                <a:latin typeface="Courier"/>
                <a:cs typeface="Courier"/>
              </a:rPr>
              <a:t>rder each respondent’s data chronologically */</a:t>
            </a:r>
          </a:p>
          <a:p>
            <a:pPr marL="0" indent="0">
              <a:buNone/>
            </a:pPr>
            <a:r>
              <a:rPr lang="en-US" b="1" dirty="0" smtClean="0">
                <a:latin typeface="Courier"/>
                <a:cs typeface="Courier"/>
              </a:rPr>
              <a:t>sort </a:t>
            </a:r>
            <a:r>
              <a:rPr lang="en-US" b="1" dirty="0" err="1" smtClean="0">
                <a:latin typeface="Courier"/>
                <a:cs typeface="Courier"/>
              </a:rPr>
              <a:t>ssuid</a:t>
            </a:r>
            <a:r>
              <a:rPr lang="en-US" b="1" dirty="0" smtClean="0">
                <a:latin typeface="Courier"/>
                <a:cs typeface="Courier"/>
              </a:rPr>
              <a:t> </a:t>
            </a:r>
            <a:r>
              <a:rPr lang="en-US" b="1" dirty="0" err="1" smtClean="0">
                <a:latin typeface="Courier"/>
                <a:cs typeface="Courier"/>
              </a:rPr>
              <a:t>epppnum</a:t>
            </a:r>
            <a:r>
              <a:rPr lang="en-US" b="1" dirty="0" smtClean="0">
                <a:latin typeface="Courier"/>
                <a:cs typeface="Courier"/>
              </a:rPr>
              <a:t> </a:t>
            </a:r>
            <a:r>
              <a:rPr lang="en-US" b="1" dirty="0" err="1" smtClean="0">
                <a:latin typeface="Courier"/>
                <a:cs typeface="Courier"/>
              </a:rPr>
              <a:t>swave</a:t>
            </a:r>
            <a:r>
              <a:rPr lang="en-US" b="1" dirty="0" smtClean="0">
                <a:latin typeface="Courier"/>
                <a:cs typeface="Courier"/>
              </a:rPr>
              <a:t> </a:t>
            </a:r>
            <a:r>
              <a:rPr lang="en-US" b="1" dirty="0" err="1" smtClean="0">
                <a:latin typeface="Courier"/>
                <a:cs typeface="Courier"/>
              </a:rPr>
              <a:t>srefmon</a:t>
            </a:r>
            <a:endParaRPr lang="en-US" b="1" dirty="0" smtClean="0">
              <a:latin typeface="Courier"/>
              <a:cs typeface="Courier"/>
            </a:endParaRPr>
          </a:p>
          <a:p>
            <a:pPr marL="0" indent="0">
              <a:buNone/>
            </a:pPr>
            <a:r>
              <a:rPr lang="en-US" b="1" dirty="0" smtClean="0">
                <a:latin typeface="Courier"/>
                <a:cs typeface="Courier"/>
              </a:rPr>
              <a:t>/* Use the person identifier and chronological data to generate a lag variable for a respondent’s insurance status in the previous month. */</a:t>
            </a:r>
          </a:p>
          <a:p>
            <a:pPr marL="0" indent="0">
              <a:buNone/>
            </a:pPr>
            <a:r>
              <a:rPr lang="en-US" b="1" dirty="0" smtClean="0">
                <a:latin typeface="Courier"/>
                <a:cs typeface="Courier"/>
              </a:rPr>
              <a:t>by </a:t>
            </a:r>
            <a:r>
              <a:rPr lang="en-US" b="1" dirty="0" err="1" smtClean="0">
                <a:latin typeface="Courier"/>
                <a:cs typeface="Courier"/>
              </a:rPr>
              <a:t>ssuid</a:t>
            </a:r>
            <a:r>
              <a:rPr lang="en-US" b="1" dirty="0" smtClean="0">
                <a:latin typeface="Courier"/>
                <a:cs typeface="Courier"/>
              </a:rPr>
              <a:t> </a:t>
            </a:r>
            <a:r>
              <a:rPr lang="en-US" b="1" dirty="0" err="1" smtClean="0">
                <a:latin typeface="Courier"/>
                <a:cs typeface="Courier"/>
              </a:rPr>
              <a:t>epppnum</a:t>
            </a:r>
            <a:r>
              <a:rPr lang="en-US" b="1" dirty="0" smtClean="0">
                <a:latin typeface="Courier"/>
                <a:cs typeface="Courier"/>
              </a:rPr>
              <a:t>: gen </a:t>
            </a:r>
            <a:r>
              <a:rPr lang="en-US" b="1" dirty="0" err="1" smtClean="0">
                <a:latin typeface="Courier"/>
                <a:cs typeface="Courier"/>
              </a:rPr>
              <a:t>uninsuredLEAD</a:t>
            </a:r>
            <a:r>
              <a:rPr lang="en-US" b="1" dirty="0" smtClean="0">
                <a:latin typeface="Courier"/>
                <a:cs typeface="Courier"/>
              </a:rPr>
              <a:t> = uninsured[_n-1]</a:t>
            </a:r>
          </a:p>
          <a:p>
            <a:pPr marL="0" indent="0">
              <a:buNone/>
            </a:pPr>
            <a:r>
              <a:rPr lang="en-US" b="1" dirty="0" err="1" smtClean="0">
                <a:latin typeface="Courier"/>
                <a:cs typeface="Courier"/>
              </a:rPr>
              <a:t>svy</a:t>
            </a:r>
            <a:r>
              <a:rPr lang="en-US" b="1" dirty="0" smtClean="0">
                <a:latin typeface="Courier"/>
                <a:cs typeface="Courier"/>
              </a:rPr>
              <a:t>: tab </a:t>
            </a:r>
            <a:r>
              <a:rPr lang="en-US" b="1" dirty="0" err="1" smtClean="0">
                <a:latin typeface="Courier"/>
                <a:cs typeface="Courier"/>
              </a:rPr>
              <a:t>uninsuredLEAD</a:t>
            </a:r>
            <a:r>
              <a:rPr lang="en-US" b="1" dirty="0" smtClean="0">
                <a:latin typeface="Courier"/>
                <a:cs typeface="Courier"/>
              </a:rPr>
              <a:t> uninsured, row col</a:t>
            </a:r>
          </a:p>
          <a:p>
            <a:pPr marL="0" indent="0">
              <a:buNone/>
            </a:pPr>
            <a:r>
              <a:rPr lang="en-US" dirty="0" smtClean="0"/>
              <a:t>This will create an insurance transition matrix that looks like this:</a:t>
            </a:r>
          </a:p>
          <a:p>
            <a:pPr marL="0" indent="0">
              <a:buNone/>
            </a:pPr>
            <a:endParaRPr lang="en-US" b="1" dirty="0" smtClean="0"/>
          </a:p>
        </p:txBody>
      </p:sp>
      <p:graphicFrame>
        <p:nvGraphicFramePr>
          <p:cNvPr id="5" name="Table 4"/>
          <p:cNvGraphicFramePr>
            <a:graphicFrameLocks noGrp="1"/>
          </p:cNvGraphicFramePr>
          <p:nvPr>
            <p:extLst>
              <p:ext uri="{D42A27DB-BD31-4B8C-83A1-F6EECF244321}">
                <p14:modId xmlns:p14="http://schemas.microsoft.com/office/powerpoint/2010/main" val="3987661015"/>
              </p:ext>
            </p:extLst>
          </p:nvPr>
        </p:nvGraphicFramePr>
        <p:xfrm>
          <a:off x="0" y="5486399"/>
          <a:ext cx="9144000" cy="111252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r>
                        <a:rPr lang="en-US" dirty="0" smtClean="0"/>
                        <a:t>Insurance Status</a:t>
                      </a:r>
                      <a:endParaRPr lang="en-US" dirty="0"/>
                    </a:p>
                  </a:txBody>
                  <a:tcPr/>
                </a:tc>
                <a:tc>
                  <a:txBody>
                    <a:bodyPr/>
                    <a:lstStyle/>
                    <a:p>
                      <a:pPr algn="ctr"/>
                      <a:r>
                        <a:rPr lang="en-US" dirty="0" smtClean="0"/>
                        <a:t>Insured month t</a:t>
                      </a:r>
                      <a:endParaRPr lang="en-US" dirty="0"/>
                    </a:p>
                  </a:txBody>
                  <a:tcPr/>
                </a:tc>
                <a:tc>
                  <a:txBody>
                    <a:bodyPr/>
                    <a:lstStyle/>
                    <a:p>
                      <a:pPr algn="ctr"/>
                      <a:r>
                        <a:rPr lang="en-US" dirty="0" smtClean="0"/>
                        <a:t>Uninsured</a:t>
                      </a:r>
                      <a:r>
                        <a:rPr lang="en-US" baseline="0" dirty="0" smtClean="0"/>
                        <a:t> month t</a:t>
                      </a:r>
                      <a:endParaRPr lang="en-US" dirty="0"/>
                    </a:p>
                  </a:txBody>
                  <a:tcPr/>
                </a:tc>
              </a:tr>
              <a:tr h="370840">
                <a:tc>
                  <a:txBody>
                    <a:bodyPr/>
                    <a:lstStyle/>
                    <a:p>
                      <a:r>
                        <a:rPr lang="en-US" dirty="0" smtClean="0"/>
                        <a:t>Insured</a:t>
                      </a:r>
                      <a:r>
                        <a:rPr lang="en-US" baseline="0" dirty="0" smtClean="0"/>
                        <a:t> month t-4</a:t>
                      </a:r>
                      <a:endParaRPr lang="en-US" dirty="0"/>
                    </a:p>
                  </a:txBody>
                  <a:tcPr/>
                </a:tc>
                <a:tc>
                  <a:txBody>
                    <a:bodyPr/>
                    <a:lstStyle/>
                    <a:p>
                      <a:pPr algn="ctr"/>
                      <a:r>
                        <a:rPr lang="en-US" dirty="0" smtClean="0"/>
                        <a:t>94.1%</a:t>
                      </a:r>
                      <a:endParaRPr lang="en-US" dirty="0"/>
                    </a:p>
                  </a:txBody>
                  <a:tcPr/>
                </a:tc>
                <a:tc>
                  <a:txBody>
                    <a:bodyPr/>
                    <a:lstStyle/>
                    <a:p>
                      <a:pPr algn="ctr"/>
                      <a:r>
                        <a:rPr lang="en-US" dirty="0" smtClean="0"/>
                        <a:t>5.9%</a:t>
                      </a:r>
                      <a:endParaRPr lang="en-US" dirty="0"/>
                    </a:p>
                  </a:txBody>
                  <a:tcPr/>
                </a:tc>
              </a:tr>
              <a:tr h="370840">
                <a:tc>
                  <a:txBody>
                    <a:bodyPr/>
                    <a:lstStyle/>
                    <a:p>
                      <a:r>
                        <a:rPr lang="en-US" dirty="0" smtClean="0"/>
                        <a:t>Uninsured month t-4</a:t>
                      </a:r>
                      <a:endParaRPr lang="en-US" dirty="0"/>
                    </a:p>
                  </a:txBody>
                  <a:tcPr/>
                </a:tc>
                <a:tc>
                  <a:txBody>
                    <a:bodyPr/>
                    <a:lstStyle/>
                    <a:p>
                      <a:pPr algn="ctr"/>
                      <a:r>
                        <a:rPr lang="en-US" dirty="0" smtClean="0"/>
                        <a:t>25.2%</a:t>
                      </a:r>
                      <a:endParaRPr lang="en-US" dirty="0"/>
                    </a:p>
                  </a:txBody>
                  <a:tcPr/>
                </a:tc>
                <a:tc>
                  <a:txBody>
                    <a:bodyPr/>
                    <a:lstStyle/>
                    <a:p>
                      <a:pPr algn="ctr"/>
                      <a:r>
                        <a:rPr lang="en-US" dirty="0" smtClean="0"/>
                        <a:t>74.8%</a:t>
                      </a:r>
                      <a:endParaRPr lang="en-US" dirty="0"/>
                    </a:p>
                  </a:txBody>
                  <a:tcPr/>
                </a:tc>
              </a:tr>
            </a:tbl>
          </a:graphicData>
        </a:graphic>
      </p:graphicFrame>
    </p:spTree>
    <p:extLst>
      <p:ext uri="{BB962C8B-B14F-4D97-AF65-F5344CB8AC3E}">
        <p14:creationId xmlns:p14="http://schemas.microsoft.com/office/powerpoint/2010/main" val="3782158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9082348" cy="6468533"/>
          </a:xfrm>
          <a:prstGeom prst="rect">
            <a:avLst/>
          </a:prstGeom>
        </p:spPr>
      </p:pic>
      <p:sp>
        <p:nvSpPr>
          <p:cNvPr id="5" name="TextBox 4"/>
          <p:cNvSpPr txBox="1"/>
          <p:nvPr/>
        </p:nvSpPr>
        <p:spPr>
          <a:xfrm>
            <a:off x="118533" y="6468532"/>
            <a:ext cx="2557348" cy="369332"/>
          </a:xfrm>
          <a:prstGeom prst="rect">
            <a:avLst/>
          </a:prstGeom>
          <a:noFill/>
        </p:spPr>
        <p:txBody>
          <a:bodyPr wrap="none" rtlCol="0">
            <a:spAutoFit/>
          </a:bodyPr>
          <a:lstStyle/>
          <a:p>
            <a:r>
              <a:rPr lang="en-US" dirty="0" smtClean="0"/>
              <a:t>Hill &amp; Shaefer, (2011)</a:t>
            </a:r>
            <a:endParaRPr lang="en-US" dirty="0"/>
          </a:p>
        </p:txBody>
      </p:sp>
    </p:spTree>
    <p:extLst>
      <p:ext uri="{BB962C8B-B14F-4D97-AF65-F5344CB8AC3E}">
        <p14:creationId xmlns:p14="http://schemas.microsoft.com/office/powerpoint/2010/main" val="32177424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552824"/>
          </a:xfrm>
        </p:spPr>
        <p:txBody>
          <a:bodyPr/>
          <a:lstStyle/>
          <a:p>
            <a:r>
              <a:rPr lang="en-US" sz="3500" dirty="0" smtClean="0"/>
              <a:t>Who Are the Uninsured?</a:t>
            </a:r>
            <a:endParaRPr lang="en-US" sz="3500" dirty="0"/>
          </a:p>
        </p:txBody>
      </p:sp>
      <p:sp>
        <p:nvSpPr>
          <p:cNvPr id="3" name="Content Placeholder 2"/>
          <p:cNvSpPr>
            <a:spLocks noGrp="1"/>
          </p:cNvSpPr>
          <p:nvPr>
            <p:ph idx="1"/>
          </p:nvPr>
        </p:nvSpPr>
        <p:spPr>
          <a:xfrm>
            <a:off x="304800" y="829732"/>
            <a:ext cx="8686800" cy="5774267"/>
          </a:xfrm>
        </p:spPr>
        <p:txBody>
          <a:bodyPr>
            <a:normAutofit lnSpcReduction="10000"/>
          </a:bodyPr>
          <a:lstStyle/>
          <a:p>
            <a:pPr marL="0" indent="0">
              <a:spcBef>
                <a:spcPts val="800"/>
              </a:spcBef>
              <a:buNone/>
            </a:pPr>
            <a:r>
              <a:rPr lang="en-US" sz="2200" b="1" dirty="0" smtClean="0"/>
              <a:t>How about over the course of </a:t>
            </a:r>
            <a:r>
              <a:rPr lang="en-US" sz="2200" b="1" dirty="0"/>
              <a:t>a</a:t>
            </a:r>
            <a:r>
              <a:rPr lang="en-US" sz="2200" b="1" dirty="0" smtClean="0"/>
              <a:t> year, like 2009?</a:t>
            </a:r>
          </a:p>
          <a:p>
            <a:pPr marL="0" indent="0">
              <a:spcBef>
                <a:spcPts val="800"/>
              </a:spcBef>
              <a:buNone/>
            </a:pPr>
            <a:r>
              <a:rPr lang="en-US" sz="2200" dirty="0" smtClean="0"/>
              <a:t>First load in necessary waves and keep 2009 observations.</a:t>
            </a:r>
          </a:p>
          <a:p>
            <a:pPr marL="0" indent="0">
              <a:spcBef>
                <a:spcPts val="800"/>
              </a:spcBef>
              <a:buNone/>
            </a:pPr>
            <a:r>
              <a:rPr lang="en-US" sz="2200" dirty="0" smtClean="0"/>
              <a:t>Use the person identifier to track insurance status across the calendar year.</a:t>
            </a:r>
          </a:p>
          <a:p>
            <a:pPr marL="0" indent="0">
              <a:spcBef>
                <a:spcPts val="800"/>
              </a:spcBef>
              <a:buNone/>
            </a:pPr>
            <a:r>
              <a:rPr lang="en-US" sz="2200" dirty="0" smtClean="0"/>
              <a:t>Estimates must use the </a:t>
            </a:r>
            <a:r>
              <a:rPr lang="en-US" sz="2200" u="sng" dirty="0" smtClean="0"/>
              <a:t>calendar-year</a:t>
            </a:r>
            <a:r>
              <a:rPr lang="en-US" sz="2200" dirty="0" smtClean="0"/>
              <a:t> weights, so we survey set the data slightly differently below.</a:t>
            </a:r>
          </a:p>
          <a:p>
            <a:pPr marL="336550" lvl="1" indent="0">
              <a:spcBef>
                <a:spcPts val="800"/>
              </a:spcBef>
              <a:buNone/>
            </a:pPr>
            <a:r>
              <a:rPr lang="en-US" sz="1800" b="1" dirty="0">
                <a:latin typeface="Courier"/>
                <a:cs typeface="Courier"/>
              </a:rPr>
              <a:t>k</a:t>
            </a:r>
            <a:r>
              <a:rPr lang="en-US" sz="1800" b="1" dirty="0" smtClean="0">
                <a:latin typeface="Courier"/>
                <a:cs typeface="Courier"/>
              </a:rPr>
              <a:t>eep if </a:t>
            </a:r>
            <a:r>
              <a:rPr lang="en-US" sz="1800" b="1" dirty="0" err="1" smtClean="0">
                <a:latin typeface="Courier"/>
                <a:cs typeface="Courier"/>
              </a:rPr>
              <a:t>rhcalyr</a:t>
            </a:r>
            <a:r>
              <a:rPr lang="en-US" sz="1800" b="1" dirty="0" smtClean="0">
                <a:latin typeface="Courier"/>
                <a:cs typeface="Courier"/>
              </a:rPr>
              <a:t> == 2009</a:t>
            </a:r>
          </a:p>
          <a:p>
            <a:pPr marL="336550" lvl="1" indent="0">
              <a:spcBef>
                <a:spcPts val="800"/>
              </a:spcBef>
              <a:buNone/>
            </a:pPr>
            <a:r>
              <a:rPr lang="en-US" sz="1800" b="1" dirty="0" smtClean="0">
                <a:latin typeface="Courier"/>
                <a:cs typeface="Courier"/>
              </a:rPr>
              <a:t>Sort </a:t>
            </a:r>
            <a:r>
              <a:rPr lang="en-US" sz="1800" b="1" dirty="0" err="1" smtClean="0">
                <a:latin typeface="Courier"/>
                <a:cs typeface="Courier"/>
              </a:rPr>
              <a:t>ssuid</a:t>
            </a:r>
            <a:r>
              <a:rPr lang="en-US" sz="1800" b="1" dirty="0" smtClean="0">
                <a:latin typeface="Courier"/>
                <a:cs typeface="Courier"/>
              </a:rPr>
              <a:t> </a:t>
            </a:r>
            <a:r>
              <a:rPr lang="en-US" sz="1800" b="1" dirty="0" err="1" smtClean="0">
                <a:latin typeface="Courier"/>
                <a:cs typeface="Courier"/>
              </a:rPr>
              <a:t>epppnum</a:t>
            </a:r>
            <a:r>
              <a:rPr lang="en-US" sz="1800" b="1" dirty="0" smtClean="0">
                <a:latin typeface="Courier"/>
                <a:cs typeface="Courier"/>
              </a:rPr>
              <a:t> </a:t>
            </a:r>
            <a:r>
              <a:rPr lang="en-US" sz="1800" b="1" dirty="0" err="1" smtClean="0">
                <a:latin typeface="Courier"/>
                <a:cs typeface="Courier"/>
              </a:rPr>
              <a:t>swave</a:t>
            </a:r>
            <a:r>
              <a:rPr lang="en-US" sz="1800" b="1" dirty="0" smtClean="0">
                <a:latin typeface="Courier"/>
                <a:cs typeface="Courier"/>
              </a:rPr>
              <a:t> </a:t>
            </a:r>
            <a:r>
              <a:rPr lang="en-US" sz="1800" b="1" dirty="0" err="1" smtClean="0">
                <a:latin typeface="Courier"/>
                <a:cs typeface="Courier"/>
              </a:rPr>
              <a:t>srefmon</a:t>
            </a:r>
            <a:endParaRPr lang="en-US" sz="1800" b="1" dirty="0" smtClean="0">
              <a:latin typeface="Courier"/>
              <a:cs typeface="Courier"/>
            </a:endParaRPr>
          </a:p>
          <a:p>
            <a:pPr marL="336550" lvl="1" indent="0">
              <a:spcBef>
                <a:spcPts val="800"/>
              </a:spcBef>
              <a:buNone/>
            </a:pPr>
            <a:r>
              <a:rPr lang="en-US" sz="1800" b="1" dirty="0">
                <a:latin typeface="Courier"/>
                <a:cs typeface="Courier"/>
              </a:rPr>
              <a:t>b</a:t>
            </a:r>
            <a:r>
              <a:rPr lang="en-US" sz="1800" b="1" dirty="0" smtClean="0">
                <a:latin typeface="Courier"/>
                <a:cs typeface="Courier"/>
              </a:rPr>
              <a:t>y </a:t>
            </a:r>
            <a:r>
              <a:rPr lang="en-US" sz="1800" b="1" dirty="0" err="1" smtClean="0">
                <a:latin typeface="Courier"/>
                <a:cs typeface="Courier"/>
              </a:rPr>
              <a:t>ssuid</a:t>
            </a:r>
            <a:r>
              <a:rPr lang="en-US" sz="1800" b="1" dirty="0" smtClean="0">
                <a:latin typeface="Courier"/>
                <a:cs typeface="Courier"/>
              </a:rPr>
              <a:t> </a:t>
            </a:r>
            <a:r>
              <a:rPr lang="en-US" sz="1800" b="1" dirty="0" err="1" smtClean="0">
                <a:latin typeface="Courier"/>
                <a:cs typeface="Courier"/>
              </a:rPr>
              <a:t>epppnum</a:t>
            </a:r>
            <a:r>
              <a:rPr lang="en-US" sz="1800" b="1" dirty="0" smtClean="0">
                <a:latin typeface="Courier"/>
                <a:cs typeface="Courier"/>
              </a:rPr>
              <a:t>: </a:t>
            </a:r>
            <a:r>
              <a:rPr lang="en-US" sz="1800" b="1" dirty="0" err="1" smtClean="0">
                <a:latin typeface="Courier"/>
                <a:cs typeface="Courier"/>
              </a:rPr>
              <a:t>egen</a:t>
            </a:r>
            <a:r>
              <a:rPr lang="en-US" sz="1800" b="1" dirty="0" smtClean="0">
                <a:latin typeface="Courier"/>
                <a:cs typeface="Courier"/>
              </a:rPr>
              <a:t> </a:t>
            </a:r>
            <a:r>
              <a:rPr lang="en-US" sz="1800" b="1" dirty="0" err="1" smtClean="0">
                <a:latin typeface="Courier"/>
                <a:cs typeface="Courier"/>
              </a:rPr>
              <a:t>uninsuredallyear</a:t>
            </a:r>
            <a:r>
              <a:rPr lang="en-US" sz="1800" b="1" dirty="0" smtClean="0">
                <a:latin typeface="Courier"/>
                <a:cs typeface="Courier"/>
              </a:rPr>
              <a:t> = min(uninsured)</a:t>
            </a:r>
          </a:p>
          <a:p>
            <a:pPr marL="336550" lvl="1" indent="0">
              <a:spcBef>
                <a:spcPts val="800"/>
              </a:spcBef>
              <a:buNone/>
            </a:pPr>
            <a:r>
              <a:rPr lang="en-US" sz="1800" b="1" dirty="0" smtClean="0">
                <a:latin typeface="Courier"/>
                <a:cs typeface="Courier"/>
              </a:rPr>
              <a:t>by </a:t>
            </a:r>
            <a:r>
              <a:rPr lang="en-US" sz="1800" b="1" dirty="0" err="1">
                <a:latin typeface="Courier"/>
                <a:cs typeface="Courier"/>
              </a:rPr>
              <a:t>ssuid</a:t>
            </a:r>
            <a:r>
              <a:rPr lang="en-US" sz="1800" b="1" dirty="0">
                <a:latin typeface="Courier"/>
                <a:cs typeface="Courier"/>
              </a:rPr>
              <a:t> </a:t>
            </a:r>
            <a:r>
              <a:rPr lang="en-US" sz="1800" b="1" dirty="0" err="1">
                <a:latin typeface="Courier"/>
                <a:cs typeface="Courier"/>
              </a:rPr>
              <a:t>epppnum</a:t>
            </a:r>
            <a:r>
              <a:rPr lang="en-US" sz="1800" b="1" dirty="0">
                <a:latin typeface="Courier"/>
                <a:cs typeface="Courier"/>
              </a:rPr>
              <a:t>: </a:t>
            </a:r>
            <a:r>
              <a:rPr lang="en-US" sz="1800" b="1" dirty="0" err="1" smtClean="0">
                <a:latin typeface="Courier"/>
                <a:cs typeface="Courier"/>
              </a:rPr>
              <a:t>egen</a:t>
            </a:r>
            <a:r>
              <a:rPr lang="en-US" sz="1800" b="1" dirty="0" smtClean="0">
                <a:latin typeface="Courier"/>
                <a:cs typeface="Courier"/>
              </a:rPr>
              <a:t> uninsured1mnth = max(uninsured)</a:t>
            </a:r>
          </a:p>
          <a:p>
            <a:pPr marL="336550" lvl="1" indent="0">
              <a:spcBef>
                <a:spcPts val="800"/>
              </a:spcBef>
              <a:buNone/>
            </a:pPr>
            <a:r>
              <a:rPr lang="en-US" sz="1800" b="1" dirty="0" smtClean="0">
                <a:latin typeface="Courier"/>
                <a:cs typeface="Courier"/>
              </a:rPr>
              <a:t>/* Keep 1 observation per person, for January. Respondents must be present in January of the year to get a calendar-year weight */</a:t>
            </a:r>
          </a:p>
          <a:p>
            <a:pPr marL="336550" lvl="1" indent="0">
              <a:spcBef>
                <a:spcPts val="800"/>
              </a:spcBef>
              <a:buNone/>
            </a:pPr>
            <a:r>
              <a:rPr lang="en-US" sz="1800" b="1" dirty="0" smtClean="0">
                <a:latin typeface="Courier"/>
                <a:cs typeface="Courier"/>
              </a:rPr>
              <a:t>keep if </a:t>
            </a:r>
            <a:r>
              <a:rPr lang="en-US" sz="1800" b="1" dirty="0" err="1" smtClean="0">
                <a:latin typeface="Courier"/>
                <a:cs typeface="Courier"/>
              </a:rPr>
              <a:t>rhcalmn</a:t>
            </a:r>
            <a:r>
              <a:rPr lang="en-US" sz="1800" b="1" dirty="0" smtClean="0">
                <a:latin typeface="Courier"/>
                <a:cs typeface="Courier"/>
              </a:rPr>
              <a:t> == 1</a:t>
            </a:r>
          </a:p>
          <a:p>
            <a:pPr marL="282575" lvl="2" indent="0">
              <a:spcBef>
                <a:spcPts val="800"/>
              </a:spcBef>
              <a:buNone/>
            </a:pPr>
            <a:r>
              <a:rPr lang="en-US" sz="1800" b="1" dirty="0" err="1">
                <a:latin typeface="Courier"/>
                <a:cs typeface="Courier"/>
              </a:rPr>
              <a:t>svyset</a:t>
            </a:r>
            <a:r>
              <a:rPr lang="en-US" sz="1800" b="1" dirty="0">
                <a:latin typeface="Courier"/>
                <a:cs typeface="Courier"/>
              </a:rPr>
              <a:t> </a:t>
            </a:r>
            <a:r>
              <a:rPr lang="en-US" sz="1800" b="1" dirty="0" err="1">
                <a:latin typeface="Courier"/>
                <a:cs typeface="Courier"/>
              </a:rPr>
              <a:t>ghlfsam</a:t>
            </a:r>
            <a:r>
              <a:rPr lang="en-US" sz="1800" b="1" dirty="0">
                <a:latin typeface="Courier"/>
                <a:cs typeface="Courier"/>
              </a:rPr>
              <a:t> [pw = </a:t>
            </a:r>
            <a:r>
              <a:rPr lang="en-US" sz="1800" b="1" u="sng" dirty="0" smtClean="0">
                <a:latin typeface="Courier"/>
                <a:cs typeface="Courier"/>
              </a:rPr>
              <a:t>lgtcy1wt</a:t>
            </a:r>
            <a:r>
              <a:rPr lang="en-US" sz="1800" b="1" dirty="0" smtClean="0">
                <a:latin typeface="Courier"/>
                <a:cs typeface="Courier"/>
              </a:rPr>
              <a:t>]</a:t>
            </a:r>
            <a:r>
              <a:rPr lang="en-US" sz="1800" b="1" dirty="0">
                <a:latin typeface="Courier"/>
                <a:cs typeface="Courier"/>
              </a:rPr>
              <a:t>, strata(</a:t>
            </a:r>
            <a:r>
              <a:rPr lang="en-US" sz="1800" b="1" dirty="0" err="1">
                <a:latin typeface="Courier"/>
                <a:cs typeface="Courier"/>
              </a:rPr>
              <a:t>gvarstr</a:t>
            </a:r>
            <a:r>
              <a:rPr lang="en-US" sz="1800" b="1" dirty="0" smtClean="0">
                <a:latin typeface="Courier"/>
                <a:cs typeface="Courier"/>
              </a:rPr>
              <a:t>)</a:t>
            </a:r>
          </a:p>
          <a:p>
            <a:pPr marL="282575" lvl="2" indent="0">
              <a:spcBef>
                <a:spcPts val="800"/>
              </a:spcBef>
              <a:buNone/>
            </a:pPr>
            <a:r>
              <a:rPr lang="en-US" sz="1800" b="1" dirty="0" err="1" smtClean="0">
                <a:latin typeface="Courier"/>
                <a:cs typeface="Courier"/>
              </a:rPr>
              <a:t>svy</a:t>
            </a:r>
            <a:r>
              <a:rPr lang="en-US" sz="1800" b="1" dirty="0" smtClean="0">
                <a:latin typeface="Courier"/>
                <a:cs typeface="Courier"/>
              </a:rPr>
              <a:t>: proportion </a:t>
            </a:r>
            <a:r>
              <a:rPr lang="en-US" sz="1800" b="1" dirty="0" err="1" smtClean="0">
                <a:latin typeface="Courier"/>
                <a:cs typeface="Courier"/>
              </a:rPr>
              <a:t>uninsuredallyear</a:t>
            </a:r>
            <a:r>
              <a:rPr lang="en-US" sz="1800" b="1" dirty="0" smtClean="0">
                <a:latin typeface="Courier"/>
                <a:cs typeface="Courier"/>
              </a:rPr>
              <a:t> uninsured1mnth</a:t>
            </a:r>
            <a:endParaRPr lang="en-US" sz="1800" b="1" dirty="0">
              <a:latin typeface="Courier"/>
              <a:cs typeface="Courier"/>
            </a:endParaRPr>
          </a:p>
          <a:p>
            <a:pPr marL="0" indent="0">
              <a:buNone/>
            </a:pPr>
            <a:endParaRPr lang="en-US" sz="1800" dirty="0" smtClean="0"/>
          </a:p>
          <a:p>
            <a:pPr marL="0" indent="0">
              <a:buNone/>
            </a:pP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2816980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552824"/>
          </a:xfrm>
        </p:spPr>
        <p:txBody>
          <a:bodyPr/>
          <a:lstStyle/>
          <a:p>
            <a:r>
              <a:rPr lang="en-US" sz="3500" dirty="0" smtClean="0"/>
              <a:t>Who Are the Uninsured?</a:t>
            </a:r>
            <a:endParaRPr lang="en-US" sz="3500" dirty="0"/>
          </a:p>
        </p:txBody>
      </p:sp>
      <p:sp>
        <p:nvSpPr>
          <p:cNvPr id="3" name="Content Placeholder 2"/>
          <p:cNvSpPr>
            <a:spLocks noGrp="1"/>
          </p:cNvSpPr>
          <p:nvPr>
            <p:ph idx="1"/>
          </p:nvPr>
        </p:nvSpPr>
        <p:spPr>
          <a:xfrm>
            <a:off x="304800" y="829733"/>
            <a:ext cx="8686800" cy="4899698"/>
          </a:xfrm>
        </p:spPr>
        <p:txBody>
          <a:bodyPr>
            <a:normAutofit/>
          </a:bodyPr>
          <a:lstStyle/>
          <a:p>
            <a:pPr marL="0" indent="0">
              <a:buNone/>
            </a:pPr>
            <a:endParaRPr lang="en-US" sz="1800"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823350456"/>
              </p:ext>
            </p:extLst>
          </p:nvPr>
        </p:nvGraphicFramePr>
        <p:xfrm>
          <a:off x="0" y="1384300"/>
          <a:ext cx="9144001" cy="3337560"/>
        </p:xfrm>
        <a:graphic>
          <a:graphicData uri="http://schemas.openxmlformats.org/drawingml/2006/table">
            <a:tbl>
              <a:tblPr firstRow="1" bandRow="1">
                <a:tableStyleId>{5C22544A-7EE6-4342-B048-85BDC9FD1C3A}</a:tableStyleId>
              </a:tblPr>
              <a:tblGrid>
                <a:gridCol w="4495801"/>
                <a:gridCol w="2336800"/>
                <a:gridCol w="2311400"/>
              </a:tblGrid>
              <a:tr h="370840">
                <a:tc>
                  <a:txBody>
                    <a:bodyPr/>
                    <a:lstStyle/>
                    <a:p>
                      <a:r>
                        <a:rPr lang="en-US" sz="2700" dirty="0" smtClean="0"/>
                        <a:t>Uninsured</a:t>
                      </a:r>
                      <a:r>
                        <a:rPr lang="en-US" sz="2700" baseline="0" dirty="0" smtClean="0"/>
                        <a:t> in Calendar Year 2009</a:t>
                      </a:r>
                    </a:p>
                    <a:p>
                      <a:r>
                        <a:rPr lang="en-US" sz="2700" baseline="0" dirty="0" smtClean="0"/>
                        <a:t>(Panel 2008, Wave 1)</a:t>
                      </a:r>
                      <a:endParaRPr lang="en-US" sz="2700" dirty="0"/>
                    </a:p>
                  </a:txBody>
                  <a:tcPr/>
                </a:tc>
                <a:tc>
                  <a:txBody>
                    <a:bodyPr/>
                    <a:lstStyle/>
                    <a:p>
                      <a:pPr algn="ctr"/>
                      <a:r>
                        <a:rPr lang="en-US" sz="2700" dirty="0" smtClean="0"/>
                        <a:t>All Year</a:t>
                      </a:r>
                      <a:endParaRPr lang="en-US" sz="2700" dirty="0"/>
                    </a:p>
                  </a:txBody>
                  <a:tcPr/>
                </a:tc>
                <a:tc>
                  <a:txBody>
                    <a:bodyPr/>
                    <a:lstStyle/>
                    <a:p>
                      <a:pPr algn="ctr"/>
                      <a:r>
                        <a:rPr lang="en-US" sz="2700" dirty="0" smtClean="0"/>
                        <a:t>Ever in Year?</a:t>
                      </a:r>
                      <a:endParaRPr lang="en-US" sz="2700" dirty="0"/>
                    </a:p>
                  </a:txBody>
                  <a:tcPr/>
                </a:tc>
              </a:tr>
              <a:tr h="370840">
                <a:tc>
                  <a:txBody>
                    <a:bodyPr/>
                    <a:lstStyle/>
                    <a:p>
                      <a:r>
                        <a:rPr lang="en-US" sz="2700" dirty="0" smtClean="0"/>
                        <a:t>All</a:t>
                      </a:r>
                      <a:endParaRPr lang="en-US" sz="2700" dirty="0"/>
                    </a:p>
                  </a:txBody>
                  <a:tcPr/>
                </a:tc>
                <a:tc>
                  <a:txBody>
                    <a:bodyPr/>
                    <a:lstStyle/>
                    <a:p>
                      <a:pPr algn="ctr"/>
                      <a:r>
                        <a:rPr lang="en-US" sz="2700" dirty="0" smtClean="0"/>
                        <a:t>9.5%</a:t>
                      </a:r>
                      <a:endParaRPr lang="en-US" sz="2700" dirty="0"/>
                    </a:p>
                  </a:txBody>
                  <a:tcPr/>
                </a:tc>
                <a:tc>
                  <a:txBody>
                    <a:bodyPr/>
                    <a:lstStyle/>
                    <a:p>
                      <a:pPr algn="ctr"/>
                      <a:r>
                        <a:rPr lang="en-US" sz="2700" dirty="0" smtClean="0"/>
                        <a:t>26.1%</a:t>
                      </a:r>
                      <a:endParaRPr lang="en-US" sz="2700" dirty="0"/>
                    </a:p>
                  </a:txBody>
                  <a:tcPr/>
                </a:tc>
              </a:tr>
              <a:tr h="370840">
                <a:tc>
                  <a:txBody>
                    <a:bodyPr/>
                    <a:lstStyle/>
                    <a:p>
                      <a:r>
                        <a:rPr lang="en-US" sz="2700" dirty="0" smtClean="0"/>
                        <a:t>Children</a:t>
                      </a:r>
                      <a:endParaRPr lang="en-US" sz="2700" dirty="0"/>
                    </a:p>
                  </a:txBody>
                  <a:tcPr/>
                </a:tc>
                <a:tc>
                  <a:txBody>
                    <a:bodyPr/>
                    <a:lstStyle/>
                    <a:p>
                      <a:pPr algn="ctr"/>
                      <a:r>
                        <a:rPr lang="en-US" sz="2700" dirty="0" smtClean="0"/>
                        <a:t>4.0%</a:t>
                      </a:r>
                      <a:endParaRPr lang="en-US" sz="2700" dirty="0"/>
                    </a:p>
                  </a:txBody>
                  <a:tcPr/>
                </a:tc>
                <a:tc>
                  <a:txBody>
                    <a:bodyPr/>
                    <a:lstStyle/>
                    <a:p>
                      <a:pPr algn="ctr"/>
                      <a:r>
                        <a:rPr lang="en-US" sz="2700" dirty="0" smtClean="0"/>
                        <a:t>26.8%</a:t>
                      </a:r>
                      <a:endParaRPr lang="en-US" sz="2700" dirty="0"/>
                    </a:p>
                  </a:txBody>
                  <a:tcPr/>
                </a:tc>
              </a:tr>
              <a:tr h="370840">
                <a:tc>
                  <a:txBody>
                    <a:bodyPr/>
                    <a:lstStyle/>
                    <a:p>
                      <a:r>
                        <a:rPr lang="en-US" sz="2700" dirty="0" smtClean="0"/>
                        <a:t>Young Adults</a:t>
                      </a:r>
                      <a:endParaRPr lang="en-US" sz="2700" dirty="0"/>
                    </a:p>
                  </a:txBody>
                  <a:tcPr/>
                </a:tc>
                <a:tc>
                  <a:txBody>
                    <a:bodyPr/>
                    <a:lstStyle/>
                    <a:p>
                      <a:pPr algn="ctr"/>
                      <a:r>
                        <a:rPr lang="en-US" sz="2700" dirty="0" smtClean="0"/>
                        <a:t>18.2%</a:t>
                      </a:r>
                      <a:endParaRPr lang="en-US" sz="2700" dirty="0"/>
                    </a:p>
                  </a:txBody>
                  <a:tcPr/>
                </a:tc>
                <a:tc>
                  <a:txBody>
                    <a:bodyPr/>
                    <a:lstStyle/>
                    <a:p>
                      <a:pPr algn="ctr"/>
                      <a:r>
                        <a:rPr lang="en-US" sz="2700" dirty="0" smtClean="0"/>
                        <a:t>47.1%</a:t>
                      </a:r>
                      <a:endParaRPr lang="en-US" sz="2700" dirty="0"/>
                    </a:p>
                  </a:txBody>
                  <a:tcPr/>
                </a:tc>
              </a:tr>
              <a:tr h="370840">
                <a:tc>
                  <a:txBody>
                    <a:bodyPr/>
                    <a:lstStyle/>
                    <a:p>
                      <a:r>
                        <a:rPr lang="en-US" sz="2700" dirty="0" smtClean="0"/>
                        <a:t>Working-age Adults</a:t>
                      </a:r>
                      <a:endParaRPr lang="en-US" sz="2700" dirty="0"/>
                    </a:p>
                  </a:txBody>
                  <a:tcPr/>
                </a:tc>
                <a:tc>
                  <a:txBody>
                    <a:bodyPr/>
                    <a:lstStyle/>
                    <a:p>
                      <a:pPr algn="ctr"/>
                      <a:r>
                        <a:rPr lang="en-US" sz="2700" dirty="0" smtClean="0"/>
                        <a:t>12.5%</a:t>
                      </a:r>
                      <a:endParaRPr lang="en-US" sz="2700" dirty="0"/>
                    </a:p>
                  </a:txBody>
                  <a:tcPr/>
                </a:tc>
                <a:tc>
                  <a:txBody>
                    <a:bodyPr/>
                    <a:lstStyle/>
                    <a:p>
                      <a:pPr algn="ctr"/>
                      <a:r>
                        <a:rPr lang="en-US" sz="2700" dirty="0" smtClean="0"/>
                        <a:t>27.5%</a:t>
                      </a:r>
                      <a:endParaRPr lang="en-US" sz="2700" dirty="0"/>
                    </a:p>
                  </a:txBody>
                  <a:tcPr/>
                </a:tc>
              </a:tr>
            </a:tbl>
          </a:graphicData>
        </a:graphic>
      </p:graphicFrame>
    </p:spTree>
    <p:extLst>
      <p:ext uri="{BB962C8B-B14F-4D97-AF65-F5344CB8AC3E}">
        <p14:creationId xmlns:p14="http://schemas.microsoft.com/office/powerpoint/2010/main" val="29908810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20092</TotalTime>
  <Words>1480</Words>
  <Application>Microsoft Macintosh PowerPoint</Application>
  <PresentationFormat>On-screen Show (4:3)</PresentationFormat>
  <Paragraphs>186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The Survey of Income and Program Participation (SIPP)  * Useful Tools for Data Analysis using the SIPP</vt:lpstr>
      <vt:lpstr>Useful Tools</vt:lpstr>
      <vt:lpstr>Example: Who Are the Uninsured?</vt:lpstr>
      <vt:lpstr>Who Are the Uninsured?</vt:lpstr>
      <vt:lpstr>Who Are the Uninsured?</vt:lpstr>
      <vt:lpstr>Strength of the SIPP: Leads and Lags</vt:lpstr>
      <vt:lpstr>PowerPoint Presentation</vt:lpstr>
      <vt:lpstr>Who Are the Uninsured?</vt:lpstr>
      <vt:lpstr>Who Are the Uninsured?</vt:lpstr>
      <vt:lpstr>Income Comes in All Shapes and Sizes</vt:lpstr>
      <vt:lpstr>Information on Jobs (This is Specific to &lt;=2008 Panels)</vt:lpstr>
      <vt:lpstr>“egen” can be your best friend</vt:lpstr>
      <vt:lpstr>Generating a Poverty Rate</vt:lpstr>
      <vt:lpstr>Important Notes</vt:lpstr>
      <vt:lpstr>Sometimes Things are More Complicated than They Seem</vt:lpstr>
      <vt:lpstr>Identifying all single mothers: Part 1</vt:lpstr>
      <vt:lpstr>Identifying all single mothers: Part 2</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Survey of Income and Program Participation (SIPP)</dc:title>
  <dc:creator>Luke Shaefer</dc:creator>
  <cp:lastModifiedBy>Luke Shaefer</cp:lastModifiedBy>
  <cp:revision>416</cp:revision>
  <dcterms:created xsi:type="dcterms:W3CDTF">2013-06-23T15:50:19Z</dcterms:created>
  <dcterms:modified xsi:type="dcterms:W3CDTF">2014-10-15T20:01:36Z</dcterms:modified>
</cp:coreProperties>
</file>