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29"/>
  </p:notesMasterIdLst>
  <p:sldIdLst>
    <p:sldId id="256" r:id="rId2"/>
    <p:sldId id="294" r:id="rId3"/>
    <p:sldId id="295" r:id="rId4"/>
    <p:sldId id="296" r:id="rId5"/>
    <p:sldId id="257" r:id="rId6"/>
    <p:sldId id="261" r:id="rId7"/>
    <p:sldId id="258" r:id="rId8"/>
    <p:sldId id="259" r:id="rId9"/>
    <p:sldId id="260" r:id="rId10"/>
    <p:sldId id="262" r:id="rId11"/>
    <p:sldId id="267" r:id="rId12"/>
    <p:sldId id="305" r:id="rId13"/>
    <p:sldId id="306" r:id="rId14"/>
    <p:sldId id="292" r:id="rId15"/>
    <p:sldId id="263" r:id="rId16"/>
    <p:sldId id="264" r:id="rId17"/>
    <p:sldId id="265" r:id="rId18"/>
    <p:sldId id="282" r:id="rId19"/>
    <p:sldId id="266" r:id="rId20"/>
    <p:sldId id="291" r:id="rId21"/>
    <p:sldId id="302" r:id="rId22"/>
    <p:sldId id="293" r:id="rId23"/>
    <p:sldId id="304" r:id="rId24"/>
    <p:sldId id="300" r:id="rId25"/>
    <p:sldId id="299" r:id="rId26"/>
    <p:sldId id="301" r:id="rId27"/>
    <p:sldId id="30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81905" autoAdjust="0"/>
  </p:normalViewPr>
  <p:slideViewPr>
    <p:cSldViewPr snapToGrid="0" snapToObjects="1">
      <p:cViewPr>
        <p:scale>
          <a:sx n="75" d="100"/>
          <a:sy n="75" d="100"/>
        </p:scale>
        <p:origin x="-196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A9D30-8650-9446-88AE-B7B745391358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BC370-E07D-534F-96DB-7D9CAAE305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4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BC370-E07D-534F-96DB-7D9CAAE305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7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BC370-E07D-534F-96DB-7D9CAAE305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BC370-E07D-534F-96DB-7D9CAAE305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4762DE7-4D89-E14F-9870-DA3C2B69297D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1158A8E-0195-2344-B56D-27701248B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programs-surveys/sipp/tech-documentation/topical-modul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programs-surveys/sipp/methodology/sipp-synthetic-beta-data-product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programs-surveys/sipp/methodology/users-guid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programs-surveys/sipp/tech-documentation/data-dictionaries/data-dictionaries-2008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programs-surveys/sipp/tech-documentation/topical-modu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610" y="1355727"/>
            <a:ext cx="6505069" cy="1733269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/>
            </a:r>
            <a:br>
              <a:rPr lang="en-US" sz="3500" b="1" dirty="0" smtClean="0"/>
            </a:br>
            <a:r>
              <a:rPr lang="en-US" sz="3500" b="1" dirty="0"/>
              <a:t/>
            </a:r>
            <a:br>
              <a:rPr lang="en-US" sz="3500" b="1" dirty="0"/>
            </a:br>
            <a:r>
              <a:rPr lang="en-US" sz="3500" b="1" dirty="0" smtClean="0"/>
              <a:t>Introduction to</a:t>
            </a:r>
            <a:br>
              <a:rPr lang="en-US" sz="3500" b="1" dirty="0" smtClean="0"/>
            </a:br>
            <a:r>
              <a:rPr lang="en-US" sz="3500" dirty="0" smtClean="0"/>
              <a:t>The Survey of Income and Program Participation (SIPP)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88996"/>
            <a:ext cx="8458200" cy="1784753"/>
          </a:xfrm>
        </p:spPr>
        <p:txBody>
          <a:bodyPr>
            <a:noAutofit/>
          </a:bodyPr>
          <a:lstStyle/>
          <a:p>
            <a:r>
              <a:rPr lang="en-US" sz="2300" dirty="0" smtClean="0"/>
              <a:t>H. Luke Shaefer</a:t>
            </a:r>
          </a:p>
          <a:p>
            <a:r>
              <a:rPr lang="en-US" sz="2300" dirty="0" smtClean="0"/>
              <a:t>University of Michigan School of Social Work</a:t>
            </a:r>
          </a:p>
          <a:p>
            <a:r>
              <a:rPr lang="en-US" sz="2300" dirty="0" smtClean="0"/>
              <a:t>National Poverty Center</a:t>
            </a:r>
            <a:endParaRPr lang="en-US" sz="2300" dirty="0"/>
          </a:p>
        </p:txBody>
      </p:sp>
      <p:pic>
        <p:nvPicPr>
          <p:cNvPr id="5" name="Picture 4" descr="NPC_logo_reverse_symmetric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6165" y="34321"/>
            <a:ext cx="1758795" cy="118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21611" y="4873749"/>
            <a:ext cx="65050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This </a:t>
            </a:r>
            <a:r>
              <a:rPr lang="en-US" i="1" dirty="0" smtClean="0"/>
              <a:t>presentation </a:t>
            </a:r>
            <a:r>
              <a:rPr lang="en-US" i="1" dirty="0"/>
              <a:t>is part of the </a:t>
            </a:r>
            <a:r>
              <a:rPr lang="en-US" i="1" dirty="0" smtClean="0"/>
              <a:t>NSF‑</a:t>
            </a:r>
            <a:r>
              <a:rPr lang="en-US" i="1" dirty="0"/>
              <a:t>Census Research Network </a:t>
            </a:r>
            <a:r>
              <a:rPr lang="en-US" i="1" dirty="0" smtClean="0"/>
              <a:t>project of the </a:t>
            </a:r>
            <a:r>
              <a:rPr lang="en-US" i="1" dirty="0"/>
              <a:t>Institute for Social Research at the </a:t>
            </a:r>
            <a:r>
              <a:rPr lang="en-US" i="1" dirty="0" smtClean="0"/>
              <a:t>University </a:t>
            </a:r>
            <a:r>
              <a:rPr lang="en-US" i="1" dirty="0"/>
              <a:t>of Michigan. It is funded by National Science Foundation Grant No. SES </a:t>
            </a:r>
            <a:r>
              <a:rPr lang="en-US" i="1" dirty="0" smtClean="0"/>
              <a:t>1131500.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7576"/>
            <a:ext cx="8686800" cy="698995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SIPP Panels: Dates and Sample Size</a:t>
            </a:r>
            <a:endParaRPr lang="en-US" sz="3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707726"/>
              </p:ext>
            </p:extLst>
          </p:nvPr>
        </p:nvGraphicFramePr>
        <p:xfrm>
          <a:off x="-1" y="806571"/>
          <a:ext cx="9144004" cy="5182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1811303"/>
                <a:gridCol w="474698"/>
                <a:gridCol w="2286001"/>
                <a:gridCol w="2286001"/>
              </a:tblGrid>
              <a:tr h="6781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Panel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Dates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Wave 1, ref 4 Household</a:t>
                      </a:r>
                      <a:r>
                        <a:rPr lang="en-US" sz="2000" baseline="0" dirty="0" smtClean="0"/>
                        <a:t> Heads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Wave</a:t>
                      </a:r>
                      <a:r>
                        <a:rPr lang="en-US" sz="2000" baseline="0" dirty="0" smtClean="0"/>
                        <a:t> 1, ref 4 n</a:t>
                      </a:r>
                      <a:endParaRPr lang="en-US" sz="2000" dirty="0"/>
                    </a:p>
                  </a:txBody>
                  <a:tcPr/>
                </a:tc>
              </a:tr>
              <a:tr h="678173">
                <a:tc gridSpan="5"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1976-1979</a:t>
                      </a:r>
                      <a:r>
                        <a:rPr lang="en-US" sz="2000" baseline="0" dirty="0" smtClean="0"/>
                        <a:t> Income Survey Development Program panel: Data are not readily available, but you may be able to get them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8173">
                <a:tc gridSpan="5"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1984-1989</a:t>
                      </a:r>
                      <a:r>
                        <a:rPr lang="en-US" sz="2000" baseline="0" dirty="0" smtClean="0"/>
                        <a:t> panels: harder to access, different file structure—still, they are available and valuable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3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1990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1989-1992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21,800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58,100</a:t>
                      </a:r>
                      <a:endParaRPr lang="en-US" sz="1800" dirty="0"/>
                    </a:p>
                  </a:txBody>
                  <a:tcPr/>
                </a:tc>
              </a:tr>
              <a:tr h="3833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1991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1990-1993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14,200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37,400</a:t>
                      </a:r>
                      <a:endParaRPr lang="en-US" sz="1800" dirty="0"/>
                    </a:p>
                  </a:txBody>
                  <a:tcPr/>
                </a:tc>
              </a:tr>
              <a:tr h="3833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1992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1991-1995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19,500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51,200</a:t>
                      </a:r>
                      <a:endParaRPr lang="en-US" sz="1800" dirty="0"/>
                    </a:p>
                  </a:txBody>
                  <a:tcPr/>
                </a:tc>
              </a:tr>
              <a:tr h="3833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1993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1992-1995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19,796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52,000</a:t>
                      </a:r>
                      <a:endParaRPr lang="en-US" sz="1800" dirty="0"/>
                    </a:p>
                  </a:txBody>
                  <a:tcPr/>
                </a:tc>
              </a:tr>
              <a:tr h="3833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1996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1996-2000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36,730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95,300</a:t>
                      </a:r>
                      <a:endParaRPr lang="en-US" sz="1800" dirty="0"/>
                    </a:p>
                  </a:txBody>
                  <a:tcPr/>
                </a:tc>
              </a:tr>
              <a:tr h="3833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2001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2001-2003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35,100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90,200</a:t>
                      </a:r>
                      <a:endParaRPr lang="en-US" sz="1800" dirty="0"/>
                    </a:p>
                  </a:txBody>
                  <a:tcPr/>
                </a:tc>
              </a:tr>
              <a:tr h="3833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2004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2004-2007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43,500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110,700</a:t>
                      </a:r>
                      <a:endParaRPr lang="en-US" sz="1800" dirty="0"/>
                    </a:p>
                  </a:txBody>
                  <a:tcPr/>
                </a:tc>
              </a:tr>
              <a:tr h="3833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2008-2013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42,000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105,600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3" y="6061970"/>
            <a:ext cx="90108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Major changes start with the 1996 panel, so this weekend we will use that and the more recent panels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7576"/>
            <a:ext cx="8551707" cy="6374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Selection &amp; Data</a:t>
            </a:r>
            <a:r>
              <a:rPr lang="en-US" dirty="0"/>
              <a:t> </a:t>
            </a:r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6162"/>
            <a:ext cx="8686800" cy="53038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Nationally representative of the US non-institutional population</a:t>
            </a:r>
          </a:p>
          <a:p>
            <a:pPr lvl="1"/>
            <a:r>
              <a:rPr lang="en-US" dirty="0" smtClean="0"/>
              <a:t>Institutionalized individuals (e.g. those in prison or nursing homes) are not included</a:t>
            </a:r>
          </a:p>
          <a:p>
            <a:pPr lvl="1"/>
            <a:r>
              <a:rPr lang="en-US" dirty="0" smtClean="0"/>
              <a:t>Also designed to </a:t>
            </a:r>
            <a:r>
              <a:rPr lang="en-US" dirty="0" smtClean="0"/>
              <a:t>provide reliable estimates </a:t>
            </a:r>
            <a:r>
              <a:rPr lang="en-US" dirty="0" smtClean="0"/>
              <a:t>at </a:t>
            </a:r>
            <a:r>
              <a:rPr lang="en-US" dirty="0" smtClean="0"/>
              <a:t>the state level</a:t>
            </a:r>
          </a:p>
          <a:p>
            <a:r>
              <a:rPr lang="en-US" dirty="0"/>
              <a:t>Households from areas with high poverty concentrations are </a:t>
            </a:r>
            <a:r>
              <a:rPr lang="en-US" dirty="0" smtClean="0"/>
              <a:t>oversampled</a:t>
            </a:r>
          </a:p>
          <a:p>
            <a:r>
              <a:rPr lang="en-US" dirty="0" smtClean="0"/>
              <a:t>Primary wave 1 data collection unit is the </a:t>
            </a:r>
            <a:r>
              <a:rPr lang="en-US" b="1" dirty="0" smtClean="0"/>
              <a:t>household</a:t>
            </a:r>
            <a:r>
              <a:rPr lang="en-US" dirty="0" smtClean="0"/>
              <a:t>, not the </a:t>
            </a:r>
            <a:r>
              <a:rPr lang="en-US" b="1" dirty="0" smtClean="0"/>
              <a:t>individual</a:t>
            </a:r>
          </a:p>
          <a:p>
            <a:r>
              <a:rPr lang="en-US" dirty="0" smtClean="0"/>
              <a:t>Multi-stage stratified sample design:</a:t>
            </a:r>
          </a:p>
          <a:p>
            <a:pPr lvl="1"/>
            <a:r>
              <a:rPr lang="en-US" dirty="0" smtClean="0"/>
              <a:t>1) Selection of primary sampling units (PSUs) from strata of similar areas</a:t>
            </a:r>
          </a:p>
          <a:p>
            <a:pPr lvl="1"/>
            <a:r>
              <a:rPr lang="en-US" dirty="0" smtClean="0"/>
              <a:t>2) Selection of address units within </a:t>
            </a:r>
            <a:r>
              <a:rPr lang="en-US" dirty="0" err="1" smtClean="0"/>
              <a:t>PSUs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7576"/>
            <a:ext cx="8551707" cy="7898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Selection &amp; Data</a:t>
            </a:r>
            <a:r>
              <a:rPr lang="en-US" dirty="0"/>
              <a:t> E</a:t>
            </a:r>
            <a:r>
              <a:rPr lang="en-US" dirty="0" smtClean="0"/>
              <a:t>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0028"/>
            <a:ext cx="8686800" cy="5303838"/>
          </a:xfrm>
        </p:spPr>
        <p:txBody>
          <a:bodyPr>
            <a:normAutofit/>
          </a:bodyPr>
          <a:lstStyle/>
          <a:p>
            <a:r>
              <a:rPr lang="en-US" dirty="0" smtClean="0"/>
              <a:t>The sampling </a:t>
            </a:r>
            <a:r>
              <a:rPr lang="en-US" dirty="0"/>
              <a:t>f</a:t>
            </a:r>
            <a:r>
              <a:rPr lang="en-US" dirty="0" smtClean="0"/>
              <a:t>rame </a:t>
            </a:r>
            <a:r>
              <a:rPr lang="en-US" dirty="0"/>
              <a:t>is a list of US counties and independent </a:t>
            </a:r>
            <a:r>
              <a:rPr lang="en-US" dirty="0" smtClean="0"/>
              <a:t>cities, based on the </a:t>
            </a:r>
            <a:r>
              <a:rPr lang="en-US" dirty="0"/>
              <a:t>most recent Decennial Census</a:t>
            </a:r>
          </a:p>
          <a:p>
            <a:r>
              <a:rPr lang="en-US" dirty="0"/>
              <a:t>Addresses in frames are </a:t>
            </a:r>
            <a:r>
              <a:rPr lang="en-US" dirty="0" smtClean="0"/>
              <a:t>clustered into “Primary Sampling Units” or PSUs (usually counties or collections of counties)</a:t>
            </a:r>
          </a:p>
          <a:p>
            <a:r>
              <a:rPr lang="en-US" dirty="0" smtClean="0"/>
              <a:t>PSUs are organized into strata that are similar based on a series of characteristics</a:t>
            </a:r>
          </a:p>
          <a:p>
            <a:r>
              <a:rPr lang="en-US" dirty="0" smtClean="0"/>
              <a:t>PSUs are then selected from each strata</a:t>
            </a:r>
          </a:p>
          <a:p>
            <a:r>
              <a:rPr lang="en-US" dirty="0" smtClean="0"/>
              <a:t>Then, addresses are selected from within the selected PSUs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7576"/>
            <a:ext cx="8551707" cy="756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Selection &amp; Data</a:t>
            </a:r>
            <a:r>
              <a:rPr lang="en-US" dirty="0"/>
              <a:t> E</a:t>
            </a:r>
            <a:r>
              <a:rPr lang="en-US" dirty="0" smtClean="0"/>
              <a:t>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6962"/>
            <a:ext cx="8686800" cy="53038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Data Editing</a:t>
            </a:r>
          </a:p>
          <a:p>
            <a:r>
              <a:rPr lang="en-US" dirty="0" smtClean="0"/>
              <a:t>When </a:t>
            </a:r>
            <a:r>
              <a:rPr lang="en-US" dirty="0"/>
              <a:t>one </a:t>
            </a:r>
            <a:r>
              <a:rPr lang="en-US" dirty="0" smtClean="0"/>
              <a:t>person in a household </a:t>
            </a:r>
            <a:r>
              <a:rPr lang="en-US" dirty="0"/>
              <a:t>is </a:t>
            </a:r>
            <a:r>
              <a:rPr lang="en-US" dirty="0" smtClean="0"/>
              <a:t>missing for an interview and a “proxy” interview cannot be collected</a:t>
            </a:r>
          </a:p>
          <a:p>
            <a:r>
              <a:rPr lang="en-US" dirty="0" smtClean="0"/>
              <a:t>Or when particular </a:t>
            </a:r>
            <a:r>
              <a:rPr lang="en-US" dirty="0"/>
              <a:t>items are </a:t>
            </a:r>
            <a:r>
              <a:rPr lang="en-US" dirty="0" smtClean="0"/>
              <a:t>missing for various reasons: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use data are </a:t>
            </a:r>
            <a:r>
              <a:rPr lang="en-US" dirty="0" smtClean="0"/>
              <a:t>imputed</a:t>
            </a:r>
          </a:p>
          <a:p>
            <a:r>
              <a:rPr lang="en-US" dirty="0" smtClean="0"/>
              <a:t>Imputation is a </a:t>
            </a:r>
            <a:r>
              <a:rPr lang="en-US" dirty="0"/>
              <a:t>sequential hot-deck procedure: missing data are matched with a donor who has similar </a:t>
            </a:r>
            <a:r>
              <a:rPr lang="en-US" dirty="0" smtClean="0"/>
              <a:t>characteristics (The Redesigned SIPP will have new imputation procedures)</a:t>
            </a:r>
            <a:endParaRPr lang="en-US" dirty="0"/>
          </a:p>
          <a:p>
            <a:r>
              <a:rPr lang="en-US" dirty="0"/>
              <a:t>Income variables are top-coded to protect </a:t>
            </a:r>
            <a:r>
              <a:rPr lang="en-US" dirty="0" smtClean="0"/>
              <a:t>respondents and edited for logical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9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0643"/>
            <a:ext cx="8042276" cy="11280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Full Panel (Attrition)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adult original sample persons (OSP) are followed for the duration of the panel, unless they leave the sample universe</a:t>
            </a:r>
          </a:p>
          <a:p>
            <a:r>
              <a:rPr lang="en-US" dirty="0" smtClean="0"/>
              <a:t>Attrition is a problem, and is non-random. This matters for those of us that study vulnerable populations</a:t>
            </a:r>
          </a:p>
          <a:p>
            <a:r>
              <a:rPr lang="en-US" dirty="0" smtClean="0"/>
              <a:t>If an adult (15+) OSP moves to another address, they are followed there, and everyone they live with there is followed—as long as they live with the original sample person</a:t>
            </a:r>
          </a:p>
          <a:p>
            <a:r>
              <a:rPr lang="en-US" dirty="0" smtClean="0"/>
              <a:t>When an entire household is missing at a wave interview, they are dropped for the wave (but could reappear later)</a:t>
            </a:r>
          </a:p>
          <a:p>
            <a:r>
              <a:rPr lang="en-US" b="1" dirty="0" smtClean="0"/>
              <a:t>Full panel sample: </a:t>
            </a:r>
            <a:r>
              <a:rPr lang="en-US" dirty="0" smtClean="0"/>
              <a:t>Original sample followed for the duration—</a:t>
            </a:r>
            <a:r>
              <a:rPr lang="en-US" b="1" dirty="0" smtClean="0"/>
              <a:t>must use panel weights for such analyses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28022"/>
          </a:xfrm>
        </p:spPr>
        <p:txBody>
          <a:bodyPr/>
          <a:lstStyle/>
          <a:p>
            <a:r>
              <a:rPr lang="en-US" sz="4200" dirty="0" smtClean="0"/>
              <a:t>File Structure: Public Use </a:t>
            </a:r>
            <a:r>
              <a:rPr lang="en-US" sz="4200" dirty="0" smtClean="0"/>
              <a:t>Files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51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These bullets pertain to the 2008 and prior panels, and will not be accurate for the new SIPP EHC discussed later in this presentation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panel consists of an independent sample that is followed for 2.5 to 4 years</a:t>
            </a:r>
          </a:p>
          <a:p>
            <a:r>
              <a:rPr lang="en-US" dirty="0" smtClean="0"/>
              <a:t>Core data are collected every 4 months during waves, reporting on the previous 4 months</a:t>
            </a:r>
          </a:p>
          <a:p>
            <a:pPr lvl="1"/>
            <a:r>
              <a:rPr lang="en-US" dirty="0" smtClean="0"/>
              <a:t>Not surprising that reporting months are most accurate</a:t>
            </a:r>
          </a:p>
          <a:p>
            <a:r>
              <a:rPr lang="en-US" dirty="0" smtClean="0"/>
              <a:t>There are 4 randomly selected rotation groups in each wave</a:t>
            </a:r>
          </a:p>
          <a:p>
            <a:r>
              <a:rPr lang="en-US" dirty="0" smtClean="0"/>
              <a:t>Census staggers the start of each rotation group by month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25056"/>
          </a:xfrm>
        </p:spPr>
        <p:txBody>
          <a:bodyPr/>
          <a:lstStyle/>
          <a:p>
            <a:r>
              <a:rPr lang="en-US" sz="4000" dirty="0" smtClean="0"/>
              <a:t>File </a:t>
            </a:r>
            <a:r>
              <a:rPr lang="en-US" sz="4000" dirty="0" smtClean="0"/>
              <a:t>Structure (&lt;=2008 Panels)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939273"/>
              </p:ext>
            </p:extLst>
          </p:nvPr>
        </p:nvGraphicFramePr>
        <p:xfrm>
          <a:off x="549275" y="1239817"/>
          <a:ext cx="8042275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55"/>
                <a:gridCol w="1608455"/>
                <a:gridCol w="1608455"/>
                <a:gridCol w="1608455"/>
                <a:gridCol w="16084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Month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Rot </a:t>
                      </a:r>
                      <a:r>
                        <a:rPr lang="en-US" dirty="0" err="1" smtClean="0"/>
                        <a:t>Grp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Rot </a:t>
                      </a:r>
                      <a:r>
                        <a:rPr lang="en-US" dirty="0" err="1" smtClean="0"/>
                        <a:t>Grp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Rot </a:t>
                      </a:r>
                      <a:r>
                        <a:rPr lang="en-US" dirty="0" err="1" smtClean="0"/>
                        <a:t>Grp</a:t>
                      </a:r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Rot </a:t>
                      </a:r>
                      <a:r>
                        <a:rPr lang="en-US" dirty="0" err="1" smtClean="0"/>
                        <a:t>Grp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12/95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1/96</a:t>
                      </a:r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Ref3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Ref4</a:t>
                      </a:r>
                      <a:endParaRPr lang="en-US" dirty="0"/>
                    </a:p>
                  </a:txBody>
                  <a:tcPr marL="84657" marR="8465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Ref3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Ref4</a:t>
                      </a:r>
                      <a:endParaRPr lang="en-US" dirty="0"/>
                    </a:p>
                  </a:txBody>
                  <a:tcPr marL="84657" marR="84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Ref3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Ref2</a:t>
                      </a:r>
                      <a:endParaRPr lang="en-US" dirty="0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Ref4</a:t>
                      </a:r>
                      <a:endParaRPr lang="en-US" dirty="0"/>
                    </a:p>
                  </a:txBody>
                  <a:tcPr marL="84657" marR="84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Ref3</a:t>
                      </a:r>
                      <a:endParaRPr lang="en-US" dirty="0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Ref3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W1 Ref4</a:t>
                      </a:r>
                      <a:endParaRPr lang="en-US" dirty="0"/>
                    </a:p>
                  </a:txBody>
                  <a:tcPr marL="84657" marR="84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Ref4</a:t>
                      </a:r>
                      <a:endParaRPr lang="en-US" dirty="0"/>
                    </a:p>
                  </a:txBody>
                  <a:tcPr marL="84657" marR="8465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Ref3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W3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Ref4</a:t>
                      </a:r>
                      <a:endParaRPr lang="en-US" dirty="0"/>
                    </a:p>
                  </a:txBody>
                  <a:tcPr marL="84657" marR="84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Ref3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Ref2</a:t>
                      </a:r>
                      <a:endParaRPr lang="en-US" dirty="0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W3 Ref2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W3</a:t>
                      </a:r>
                      <a:r>
                        <a:rPr lang="en-US" baseline="0" dirty="0" smtClean="0"/>
                        <a:t> Ref1</a:t>
                      </a:r>
                      <a:endParaRPr lang="en-US" dirty="0"/>
                    </a:p>
                  </a:txBody>
                  <a:tcPr marL="84657" marR="84657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Ref4</a:t>
                      </a:r>
                      <a:endParaRPr lang="en-US" dirty="0"/>
                    </a:p>
                  </a:txBody>
                  <a:tcPr marL="84657" marR="84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Ref3</a:t>
                      </a:r>
                      <a:endParaRPr lang="en-US" dirty="0"/>
                    </a:p>
                  </a:txBody>
                  <a:tcPr marL="84657" marR="8465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10/96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W3 Ref3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W3 Ref2</a:t>
                      </a:r>
                      <a:endParaRPr lang="en-US" dirty="0"/>
                    </a:p>
                  </a:txBody>
                  <a:tcPr marL="84657" marR="8465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W3</a:t>
                      </a:r>
                      <a:r>
                        <a:rPr lang="en-US" baseline="0" dirty="0" smtClean="0"/>
                        <a:t> Ref1</a:t>
                      </a:r>
                      <a:endParaRPr lang="en-US" dirty="0" smtClean="0"/>
                    </a:p>
                  </a:txBody>
                  <a:tcPr marL="84657" marR="84657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W2 Ref4</a:t>
                      </a:r>
                      <a:endParaRPr lang="en-US" dirty="0"/>
                    </a:p>
                  </a:txBody>
                  <a:tcPr marL="84657" marR="84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4557"/>
          </a:xfrm>
        </p:spPr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2429"/>
            <a:ext cx="8686800" cy="5097033"/>
          </a:xfrm>
        </p:spPr>
        <p:txBody>
          <a:bodyPr/>
          <a:lstStyle/>
          <a:p>
            <a:r>
              <a:rPr lang="en-US" dirty="0" smtClean="0"/>
              <a:t>Core file wave data are organized into person-month observations</a:t>
            </a:r>
          </a:p>
          <a:p>
            <a:pPr lvl="1"/>
            <a:r>
              <a:rPr lang="en-US" dirty="0" smtClean="0"/>
              <a:t>Each person will have a record for each month they appear in the wave—so up to 4 observations, per person, per wave</a:t>
            </a:r>
          </a:p>
          <a:p>
            <a:r>
              <a:rPr lang="en-US" dirty="0" smtClean="0"/>
              <a:t>Household/family/subfamily variables are duplicated in each person’s monthly record</a:t>
            </a:r>
          </a:p>
          <a:p>
            <a:r>
              <a:rPr lang="en-US" dirty="0" smtClean="0"/>
              <a:t>So each household member record contains the household/family/subfamily variables, leading to lots of duplication</a:t>
            </a:r>
          </a:p>
          <a:p>
            <a:pPr lvl="1"/>
            <a:r>
              <a:rPr lang="en-US" dirty="0" smtClean="0"/>
              <a:t>This can cause confusion (at least for me…)</a:t>
            </a:r>
          </a:p>
          <a:p>
            <a:pPr lvl="1"/>
            <a:r>
              <a:rPr lang="en-US" b="1" dirty="0" smtClean="0"/>
              <a:t>Example: </a:t>
            </a:r>
            <a:r>
              <a:rPr lang="en-US" dirty="0" smtClean="0"/>
              <a:t>RFOKLT18--“Number of own children under 18 in family”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10024"/>
          </a:xfrm>
        </p:spPr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3229"/>
            <a:ext cx="8686800" cy="504689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Households: </a:t>
            </a:r>
            <a:r>
              <a:rPr lang="en-US" dirty="0" smtClean="0"/>
              <a:t>“a group of persons who occupy a housing unit”</a:t>
            </a:r>
          </a:p>
          <a:p>
            <a:pPr lvl="1"/>
            <a:r>
              <a:rPr lang="en-US" dirty="0" smtClean="0"/>
              <a:t>Includes: Families, a group of friends sharing a house, two unrelated families, co-housed, an unmarried mother and boyfriend</a:t>
            </a:r>
          </a:p>
          <a:p>
            <a:pPr lvl="1"/>
            <a:r>
              <a:rPr lang="en-US" dirty="0" smtClean="0"/>
              <a:t>Does not include group quarters: boarding houses, college dorms, monasteries</a:t>
            </a:r>
          </a:p>
          <a:p>
            <a:r>
              <a:rPr lang="en-US" b="1" dirty="0" smtClean="0"/>
              <a:t>Family: </a:t>
            </a:r>
            <a:r>
              <a:rPr lang="en-US" dirty="0" smtClean="0"/>
              <a:t>2+ people related by birth, marriage, or adoption who reside together</a:t>
            </a:r>
          </a:p>
          <a:p>
            <a:pPr lvl="1"/>
            <a:r>
              <a:rPr lang="en-US" dirty="0" smtClean="0"/>
              <a:t>See any potential problems here, given family complexity?</a:t>
            </a:r>
          </a:p>
          <a:p>
            <a:r>
              <a:rPr lang="en-US" b="1" dirty="0" smtClean="0"/>
              <a:t>Related subfamily: </a:t>
            </a:r>
            <a:r>
              <a:rPr lang="en-US" dirty="0" smtClean="0"/>
              <a:t>A nuclear family related to but not including the household reference person</a:t>
            </a:r>
          </a:p>
          <a:p>
            <a:r>
              <a:rPr lang="en-US" b="1" dirty="0" smtClean="0"/>
              <a:t>Unrelated subfamily: </a:t>
            </a:r>
            <a:r>
              <a:rPr lang="en-US" dirty="0" smtClean="0"/>
              <a:t>A nuclear family that is not related to the household ref person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93091"/>
          </a:xfrm>
        </p:spPr>
        <p:txBody>
          <a:bodyPr/>
          <a:lstStyle/>
          <a:p>
            <a:r>
              <a:rPr lang="en-US" dirty="0" smtClean="0"/>
              <a:t>Topical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3228"/>
            <a:ext cx="8686800" cy="50185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Come in separate files</a:t>
            </a:r>
          </a:p>
          <a:p>
            <a:r>
              <a:rPr lang="en-US" dirty="0" smtClean="0"/>
              <a:t>Can merge topical module content into the core using person/household identifier, wave, and reference month variables</a:t>
            </a:r>
          </a:p>
          <a:p>
            <a:r>
              <a:rPr lang="en-US" dirty="0" smtClean="0"/>
              <a:t>1996-2008: Topical modules usually attach to the final (4</a:t>
            </a:r>
            <a:r>
              <a:rPr lang="en-US" baseline="30000" dirty="0" smtClean="0"/>
              <a:t>th</a:t>
            </a:r>
            <a:r>
              <a:rPr lang="en-US" dirty="0" smtClean="0"/>
              <a:t>) reference month of the current wave</a:t>
            </a:r>
          </a:p>
          <a:p>
            <a:r>
              <a:rPr lang="en-US" dirty="0" smtClean="0"/>
              <a:t>There is a lot of variation with the different topical modules in terms of reference period and known quality of the data</a:t>
            </a:r>
          </a:p>
          <a:p>
            <a:r>
              <a:rPr lang="en-US" dirty="0" smtClean="0"/>
              <a:t>Comprehensive list available here:</a:t>
            </a:r>
          </a:p>
          <a:p>
            <a:r>
              <a:rPr lang="en-US" dirty="0">
                <a:hlinkClick r:id="rId2"/>
              </a:rPr>
              <a:t>http://www.census.gov/programs-surveys/sipp/tech-documentation/topical-</a:t>
            </a:r>
            <a:r>
              <a:rPr lang="en-US" dirty="0" smtClean="0">
                <a:hlinkClick r:id="rId2"/>
              </a:rPr>
              <a:t>modules.html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2014 SIPP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Provide you with an introduction to the SIPP and get you up and running on the public-use SIPP files</a:t>
            </a:r>
          </a:p>
          <a:p>
            <a:r>
              <a:rPr lang="en-US" dirty="0" smtClean="0"/>
              <a:t>Offer some advanced tools for SIPP data analysis</a:t>
            </a:r>
          </a:p>
          <a:p>
            <a:r>
              <a:rPr lang="en-US" dirty="0" smtClean="0"/>
              <a:t>Get you some experience analyzing SIPP data</a:t>
            </a:r>
          </a:p>
          <a:p>
            <a:r>
              <a:rPr lang="en-US" dirty="0" smtClean="0"/>
              <a:t>Give you some quiet time to work on your own SIPP project</a:t>
            </a:r>
          </a:p>
          <a:p>
            <a:r>
              <a:rPr lang="en-US" dirty="0" smtClean="0"/>
              <a:t>Help you push forward on that project</a:t>
            </a:r>
          </a:p>
          <a:p>
            <a:r>
              <a:rPr lang="en-US" dirty="0" smtClean="0"/>
              <a:t>Get you to beautiful Ann Arbor (which is lovely in the summertime)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1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SIPP Synthetic Beta and Restricted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71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Census RDC (</a:t>
            </a:r>
            <a:r>
              <a:rPr lang="en-US" dirty="0" err="1" smtClean="0"/>
              <a:t>undisc</a:t>
            </a:r>
            <a:r>
              <a:rPr lang="en-US" dirty="0" smtClean="0"/>
              <a:t>. location on a number of campuses across the country), with </a:t>
            </a:r>
            <a:r>
              <a:rPr lang="en-US" i="1" dirty="0" smtClean="0"/>
              <a:t>special sworn status</a:t>
            </a:r>
            <a:r>
              <a:rPr lang="en-US" dirty="0" smtClean="0"/>
              <a:t>, it is possible link SIPP with SSA &amp; </a:t>
            </a:r>
            <a:r>
              <a:rPr lang="en-US" dirty="0" smtClean="0"/>
              <a:t>IRS, and other </a:t>
            </a:r>
            <a:r>
              <a:rPr lang="en-US" dirty="0" smtClean="0"/>
              <a:t>admin data</a:t>
            </a:r>
          </a:p>
          <a:p>
            <a:pPr lvl="1"/>
            <a:r>
              <a:rPr lang="en-US" dirty="0" smtClean="0"/>
              <a:t>Can get SIPP data connected to things like lifetime earnings, SSA benefit </a:t>
            </a:r>
            <a:r>
              <a:rPr lang="en-US" dirty="0" err="1" smtClean="0"/>
              <a:t>recipiency</a:t>
            </a:r>
            <a:endParaRPr lang="en-US" dirty="0" smtClean="0"/>
          </a:p>
          <a:p>
            <a:r>
              <a:rPr lang="en-US" dirty="0" smtClean="0"/>
              <a:t>It is a priority for Census to make these data available to the public—</a:t>
            </a:r>
            <a:r>
              <a:rPr lang="en-US" b="1" dirty="0" smtClean="0"/>
              <a:t>while also protecting the privacy of respondents</a:t>
            </a:r>
          </a:p>
          <a:p>
            <a:r>
              <a:rPr lang="en-US" dirty="0" smtClean="0"/>
              <a:t>Thus they have created the SIPP Synthetic Beta (SSB)</a:t>
            </a:r>
          </a:p>
          <a:p>
            <a:pPr lvl="1"/>
            <a:r>
              <a:rPr lang="en-US" dirty="0">
                <a:hlinkClick r:id="rId2"/>
              </a:rPr>
              <a:t>http://www.census.gov/programs-surveys/sipp/methodology/sipp-synthetic-beta-data-</a:t>
            </a:r>
            <a:r>
              <a:rPr lang="en-US" dirty="0" smtClean="0">
                <a:hlinkClick r:id="rId2"/>
              </a:rPr>
              <a:t>product.html</a:t>
            </a:r>
            <a:endParaRPr lang="en-US" dirty="0" smtClean="0"/>
          </a:p>
          <a:p>
            <a:pPr lvl="1"/>
            <a:r>
              <a:rPr lang="en-US" dirty="0" smtClean="0"/>
              <a:t>Synthesized data based on real micro-data that “should reproduce the characteristics of the underlying confidential micro-data” outside of the RDC</a:t>
            </a:r>
          </a:p>
          <a:p>
            <a:r>
              <a:rPr lang="en-US" dirty="0" smtClean="0"/>
              <a:t>This is in a testing phase: Census will duplicate SSB results on confidential data and share </a:t>
            </a:r>
            <a:r>
              <a:rPr lang="en-US" b="1" dirty="0" smtClean="0"/>
              <a:t>approved</a:t>
            </a:r>
            <a:r>
              <a:rPr lang="en-US" dirty="0" smtClean="0"/>
              <a:t> output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SIPP Redesign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Because of </a:t>
            </a:r>
            <a:r>
              <a:rPr lang="en-US" dirty="0" smtClean="0"/>
              <a:t>concerns about respondent burden, cost, and the complexity of the data, </a:t>
            </a:r>
            <a:r>
              <a:rPr lang="en-US" dirty="0" smtClean="0"/>
              <a:t>the Census Bureau has just recently redesigned the SIPP</a:t>
            </a:r>
          </a:p>
          <a:p>
            <a:r>
              <a:rPr lang="en-US" dirty="0" smtClean="0"/>
              <a:t>The NEW SIPP uses an annual recall, but with an event history calendar (EHC)</a:t>
            </a:r>
          </a:p>
          <a:p>
            <a:r>
              <a:rPr lang="en-US" dirty="0" smtClean="0"/>
              <a:t>First wave is in the field now, reporting on calendar year 2013</a:t>
            </a:r>
          </a:p>
          <a:p>
            <a:r>
              <a:rPr lang="en-US" dirty="0" smtClean="0"/>
              <a:t>A National Research Council Panel will compare the 2008 panel estimates from 2013 to the new redesigned SIPP</a:t>
            </a:r>
          </a:p>
          <a:p>
            <a:r>
              <a:rPr lang="en-US" dirty="0" smtClean="0"/>
              <a:t>EHC pilot data are proving to compare well in some regards to the 2008 </a:t>
            </a:r>
            <a:r>
              <a:rPr lang="en-US" dirty="0" smtClean="0"/>
              <a:t>estimates</a:t>
            </a:r>
          </a:p>
          <a:p>
            <a:r>
              <a:rPr lang="en-US" dirty="0" smtClean="0"/>
              <a:t>There is overlap </a:t>
            </a:r>
            <a:r>
              <a:rPr lang="en-US" dirty="0" smtClean="0"/>
              <a:t>between the 2008 SIPP panel and the new SIPP EHC in 2013, which will allow for comparisons</a:t>
            </a:r>
            <a:endParaRPr lang="en-US" dirty="0" smtClean="0"/>
          </a:p>
          <a:p>
            <a:r>
              <a:rPr lang="en-US" dirty="0" smtClean="0"/>
              <a:t>Still lots of time to use the 2008 panel, which was fielded through much of 2013!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3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26957"/>
          </a:xfrm>
        </p:spPr>
        <p:txBody>
          <a:bodyPr/>
          <a:lstStyle/>
          <a:p>
            <a:r>
              <a:rPr lang="en-US" dirty="0" smtClean="0"/>
              <a:t>What is the SIPP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6295"/>
            <a:ext cx="8686800" cy="5303838"/>
          </a:xfrm>
        </p:spPr>
        <p:txBody>
          <a:bodyPr>
            <a:normAutofit/>
          </a:bodyPr>
          <a:lstStyle/>
          <a:p>
            <a:r>
              <a:rPr lang="en-US" dirty="0" smtClean="0"/>
              <a:t>Can use SIPP as a stacked sample of repeated cross sections</a:t>
            </a:r>
          </a:p>
          <a:p>
            <a:r>
              <a:rPr lang="en-US" dirty="0" smtClean="0"/>
              <a:t>Can generate monthly national/state-level estimates</a:t>
            </a:r>
          </a:p>
          <a:p>
            <a:r>
              <a:rPr lang="en-US" dirty="0" smtClean="0"/>
              <a:t>Can generate annualized estimates</a:t>
            </a:r>
          </a:p>
          <a:p>
            <a:r>
              <a:rPr lang="en-US" dirty="0" smtClean="0"/>
              <a:t>Results appear most accurate for the current month of reporting month (reference month 4) in each wave</a:t>
            </a:r>
          </a:p>
          <a:p>
            <a:pPr lvl="1"/>
            <a:r>
              <a:rPr lang="en-US" dirty="0" smtClean="0"/>
              <a:t>This issue is commonly referred to as “seam bias”</a:t>
            </a:r>
          </a:p>
          <a:p>
            <a:r>
              <a:rPr lang="en-US" dirty="0" smtClean="0"/>
              <a:t>Estimates must be adjusted for sample design</a:t>
            </a:r>
          </a:p>
          <a:p>
            <a:r>
              <a:rPr lang="en-US" dirty="0" smtClean="0"/>
              <a:t>The SIPP’s most powerful use is for longitudinal analysis (that’s what will warm my heart to see you do)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Isn’t It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37267"/>
            <a:ext cx="8042276" cy="4343400"/>
          </a:xfrm>
        </p:spPr>
        <p:txBody>
          <a:bodyPr/>
          <a:lstStyle/>
          <a:p>
            <a:r>
              <a:rPr lang="en-US" dirty="0" smtClean="0"/>
              <a:t>Studying the top of the income distribution</a:t>
            </a:r>
          </a:p>
          <a:p>
            <a:r>
              <a:rPr lang="en-US" dirty="0" smtClean="0"/>
              <a:t>Long longitudinal analyses (over a life course, say, use PSID)</a:t>
            </a:r>
          </a:p>
          <a:p>
            <a:r>
              <a:rPr lang="en-US" dirty="0" smtClean="0"/>
              <a:t>If you need annual estimates for every year</a:t>
            </a:r>
          </a:p>
          <a:p>
            <a:r>
              <a:rPr lang="en-US" dirty="0" smtClean="0"/>
              <a:t>If you don’t want to deal with the complexities in household/family composition that the SIPP uncovers…</a:t>
            </a:r>
          </a:p>
        </p:txBody>
      </p:sp>
    </p:spTree>
    <p:extLst>
      <p:ext uri="{BB962C8B-B14F-4D97-AF65-F5344CB8AC3E}">
        <p14:creationId xmlns:p14="http://schemas.microsoft.com/office/powerpoint/2010/main" val="2338811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SIPP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deal with more of the complexity of messy questions</a:t>
            </a:r>
          </a:p>
          <a:p>
            <a:r>
              <a:rPr lang="en-US" dirty="0" smtClean="0"/>
              <a:t>You want the best available survey-based estimates of the income of the poor</a:t>
            </a:r>
          </a:p>
          <a:p>
            <a:r>
              <a:rPr lang="en-US" dirty="0" smtClean="0"/>
              <a:t>You want to benefit from overall higher reporting rates for public program participation</a:t>
            </a:r>
          </a:p>
          <a:p>
            <a:r>
              <a:rPr lang="en-US" dirty="0" smtClean="0"/>
              <a:t>You want to conduct longitudinal analyses over relatively short periods (month-to-month</a:t>
            </a:r>
            <a:r>
              <a:rPr lang="en-US" smtClean="0"/>
              <a:t>; annualized; </a:t>
            </a:r>
            <a:r>
              <a:rPr lang="en-US" dirty="0" smtClean="0"/>
              <a:t>up to 4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1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Uninsured in America, 2005</a:t>
            </a:r>
            <a:br>
              <a:rPr lang="en-US" sz="4000" dirty="0" smtClean="0"/>
            </a:br>
            <a:r>
              <a:rPr lang="en-US" sz="3000" dirty="0" smtClean="0"/>
              <a:t>Non-Elderly (Estimates by ERIU)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558910"/>
              </p:ext>
            </p:extLst>
          </p:nvPr>
        </p:nvGraphicFramePr>
        <p:xfrm>
          <a:off x="549275" y="1977744"/>
          <a:ext cx="804227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068"/>
                <a:gridCol w="2111144"/>
                <a:gridCol w="2282781"/>
                <a:gridCol w="22752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Dataset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During the year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All year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Point-in-time</a:t>
                      </a:r>
                      <a:endParaRPr lang="en-US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CPS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N/A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44.4 million</a:t>
                      </a:r>
                    </a:p>
                    <a:p>
                      <a:r>
                        <a:rPr lang="en-US" sz="2300" dirty="0" smtClean="0"/>
                        <a:t>17.2%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N/A</a:t>
                      </a:r>
                      <a:endParaRPr lang="en-US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SIPP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65.9</a:t>
                      </a:r>
                      <a:r>
                        <a:rPr lang="en-US" sz="2300" baseline="0" dirty="0" smtClean="0"/>
                        <a:t> million</a:t>
                      </a:r>
                    </a:p>
                    <a:p>
                      <a:r>
                        <a:rPr lang="en-US" sz="2300" baseline="0" dirty="0" smtClean="0"/>
                        <a:t>25.6%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27.6</a:t>
                      </a:r>
                      <a:r>
                        <a:rPr lang="en-US" sz="2300" baseline="0" dirty="0" smtClean="0"/>
                        <a:t> million</a:t>
                      </a:r>
                    </a:p>
                    <a:p>
                      <a:r>
                        <a:rPr lang="en-US" sz="2300" baseline="0" dirty="0" smtClean="0"/>
                        <a:t>10.7%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45.2 million</a:t>
                      </a:r>
                    </a:p>
                    <a:p>
                      <a:r>
                        <a:rPr lang="en-US" sz="2300" dirty="0" smtClean="0"/>
                        <a:t>17.6%</a:t>
                      </a:r>
                      <a:endParaRPr lang="en-US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MEPS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66.9 million</a:t>
                      </a:r>
                    </a:p>
                    <a:p>
                      <a:r>
                        <a:rPr lang="en-US" sz="2300" smtClean="0"/>
                        <a:t>25.</a:t>
                      </a:r>
                      <a:r>
                        <a:rPr lang="en-US" sz="2300" dirty="0" smtClean="0"/>
                        <a:t>7</a:t>
                      </a:r>
                      <a:r>
                        <a:rPr lang="en-US" sz="2300" smtClean="0"/>
                        <a:t>%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36.5 million</a:t>
                      </a:r>
                    </a:p>
                    <a:p>
                      <a:r>
                        <a:rPr lang="en-US" sz="2300" dirty="0" smtClean="0"/>
                        <a:t>14.0%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50.1 million</a:t>
                      </a:r>
                    </a:p>
                    <a:p>
                      <a:r>
                        <a:rPr lang="en-US" sz="2300" dirty="0" smtClean="0"/>
                        <a:t>19.2%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12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36" y="861950"/>
            <a:ext cx="8951464" cy="538468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4374"/>
          </a:xfrm>
        </p:spPr>
        <p:txBody>
          <a:bodyPr/>
          <a:lstStyle/>
          <a:p>
            <a:r>
              <a:rPr lang="en-US" dirty="0" smtClean="0"/>
              <a:t>Health Insurance &amp; Divorce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536" y="6211669"/>
            <a:ext cx="8951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Lavelle, B. &amp; Smock, P.J. (2012). Divorce and Women’s Risk of Health Insurance Loss. Journal of Health and Social Behavior, 53(4), 413-431.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5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Workshop Resources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files for 1996 through 2008 available core public use files (in </a:t>
            </a:r>
            <a:r>
              <a:rPr lang="en-US" dirty="0" err="1" smtClean="0"/>
              <a:t>stata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files for some key topical modules</a:t>
            </a:r>
          </a:p>
          <a:p>
            <a:r>
              <a:rPr lang="en-US" dirty="0" smtClean="0"/>
              <a:t>Version of the current user guide with updated chapters merged in (page numbers will be off)</a:t>
            </a:r>
          </a:p>
          <a:p>
            <a:pPr lvl="1"/>
            <a:r>
              <a:rPr lang="en-US" dirty="0">
                <a:hlinkClick r:id="rId2"/>
              </a:rPr>
              <a:t>http://www.census.gov/programs-surveys/sipp/methodology/users-guide.html</a:t>
            </a:r>
            <a:endParaRPr lang="en-US" dirty="0"/>
          </a:p>
          <a:p>
            <a:r>
              <a:rPr lang="en-US" dirty="0" smtClean="0"/>
              <a:t>Some useful technical papers on the SIPP</a:t>
            </a:r>
          </a:p>
          <a:p>
            <a:r>
              <a:rPr lang="en-US" dirty="0" smtClean="0"/>
              <a:t>Exercises we’ll be doing this week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6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59378"/>
          </a:xfrm>
        </p:spPr>
        <p:txBody>
          <a:bodyPr/>
          <a:lstStyle/>
          <a:p>
            <a:r>
              <a:rPr lang="en-US" dirty="0" smtClean="0"/>
              <a:t>H. Luke Shaefer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6063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Associate professor of social work, research affiliate at the National Poverty Center, and one of many co-investigator of the University of Michigan-ISR Census Node</a:t>
            </a:r>
          </a:p>
          <a:p>
            <a:r>
              <a:rPr lang="en-US" dirty="0" smtClean="0"/>
              <a:t>Interested in how public programs serve low-income families with children</a:t>
            </a:r>
          </a:p>
          <a:p>
            <a:r>
              <a:rPr lang="en-US" dirty="0" smtClean="0"/>
              <a:t>Began working with the SIPP for my dissertation</a:t>
            </a:r>
          </a:p>
          <a:p>
            <a:pPr lvl="1"/>
            <a:r>
              <a:rPr lang="en-US" dirty="0" smtClean="0"/>
              <a:t>Still trying to recoup the fixed costs…</a:t>
            </a:r>
          </a:p>
          <a:p>
            <a:r>
              <a:rPr lang="en-US" dirty="0" smtClean="0"/>
              <a:t>Have worked with public-use files, restricted data, and synthetic data</a:t>
            </a:r>
          </a:p>
          <a:p>
            <a:r>
              <a:rPr lang="en-US" dirty="0" smtClean="0"/>
              <a:t>Roughly half my published papers use the SIPP</a:t>
            </a:r>
          </a:p>
          <a:p>
            <a:r>
              <a:rPr lang="en-US" dirty="0" smtClean="0"/>
              <a:t>Proud father of 5-year-old Bridget and 1-year-old Michael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Us About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your field?</a:t>
            </a:r>
          </a:p>
          <a:p>
            <a:r>
              <a:rPr lang="en-US" dirty="0" smtClean="0"/>
              <a:t>Where are you at now?</a:t>
            </a:r>
          </a:p>
          <a:p>
            <a:r>
              <a:rPr lang="en-US" dirty="0" smtClean="0"/>
              <a:t>What attracted you to the workshop?</a:t>
            </a:r>
          </a:p>
          <a:p>
            <a:r>
              <a:rPr lang="en-US" dirty="0" smtClean="0"/>
              <a:t>What kind of research are you hoping to conduct with the SIPP?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4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6898"/>
          </a:xfrm>
        </p:spPr>
        <p:txBody>
          <a:bodyPr>
            <a:normAutofit/>
          </a:bodyPr>
          <a:lstStyle/>
          <a:p>
            <a:r>
              <a:rPr lang="en-US" dirty="0" smtClean="0"/>
              <a:t>Nationally representative, longitudinal, multi-stage stratified sample</a:t>
            </a:r>
          </a:p>
          <a:p>
            <a:r>
              <a:rPr lang="en-US" dirty="0" smtClean="0"/>
              <a:t>Continuous data in 2.5 to 4-year panels from the 1980s through present</a:t>
            </a:r>
          </a:p>
          <a:p>
            <a:r>
              <a:rPr lang="en-US" dirty="0" smtClean="0"/>
              <a:t>Sample: Civilian, non-institutionalized U.S. households</a:t>
            </a:r>
          </a:p>
          <a:p>
            <a:r>
              <a:rPr lang="en-US" b="1" dirty="0" smtClean="0"/>
              <a:t>The SIPP’s mission: </a:t>
            </a:r>
            <a:r>
              <a:rPr lang="en-US" i="1" dirty="0" smtClean="0"/>
              <a:t>“</a:t>
            </a:r>
            <a:r>
              <a:rPr lang="en-US" dirty="0"/>
              <a:t>to provide a nationally representative sample for: evaluating annual and sub-annual dynamics of income</a:t>
            </a:r>
            <a:r>
              <a:rPr lang="en-US" dirty="0" smtClean="0"/>
              <a:t>, </a:t>
            </a:r>
            <a:r>
              <a:rPr lang="en-US" dirty="0"/>
              <a:t>movements into and out of government transfer programs, the family and social context of individuals and households, and interactions between these items</a:t>
            </a:r>
            <a:r>
              <a:rPr lang="en-US" dirty="0" smtClean="0"/>
              <a:t>.”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81834"/>
          </a:xfrm>
        </p:spPr>
        <p:txBody>
          <a:bodyPr/>
          <a:lstStyle/>
          <a:p>
            <a:r>
              <a:rPr lang="en-US" dirty="0" smtClean="0"/>
              <a:t>The SIPP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8181"/>
            <a:ext cx="8686800" cy="56288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Originally designed to compensate for the limitations of the Current Population Survey (CPS)</a:t>
            </a:r>
          </a:p>
          <a:p>
            <a:pPr marL="679450" lvl="1" indent="-342900"/>
            <a:r>
              <a:rPr lang="en-US" dirty="0" smtClean="0"/>
              <a:t>CPS ASEC (March Supplement) uses a very long recall period</a:t>
            </a:r>
          </a:p>
          <a:p>
            <a:pPr marL="962025" lvl="2" indent="-342900"/>
            <a:r>
              <a:rPr lang="en-US" dirty="0" smtClean="0"/>
              <a:t>Not good at measuring irregular/ odd sources of income</a:t>
            </a:r>
          </a:p>
          <a:p>
            <a:pPr marL="962025" lvl="2" indent="-342900"/>
            <a:r>
              <a:rPr lang="en-US" dirty="0" smtClean="0"/>
              <a:t>High levels of under-reporting of program participation</a:t>
            </a:r>
          </a:p>
          <a:p>
            <a:pPr marL="962025" lvl="2" indent="-342900"/>
            <a:r>
              <a:rPr lang="en-US" dirty="0" smtClean="0"/>
              <a:t>Doesn’t capture changes in family structure over time</a:t>
            </a:r>
          </a:p>
          <a:p>
            <a:pPr marL="962025" lvl="2" indent="-342900"/>
            <a:r>
              <a:rPr lang="en-US" dirty="0" smtClean="0"/>
              <a:t>Note: If this makes you panic about the accuracy of our official poverty/insurance estimates from CPS, no-one will blame you</a:t>
            </a:r>
          </a:p>
          <a:p>
            <a:pPr marL="342900" indent="-342900"/>
            <a:r>
              <a:rPr lang="en-US" dirty="0" smtClean="0"/>
              <a:t>SIPP was designed to provide month-level detail and have a (much) shorter recall period</a:t>
            </a:r>
          </a:p>
          <a:p>
            <a:r>
              <a:rPr lang="en-US" dirty="0" smtClean="0"/>
              <a:t>SIPP is meant to provide better estimates of income and public program participation</a:t>
            </a:r>
          </a:p>
          <a:p>
            <a:r>
              <a:rPr lang="en-US" dirty="0" smtClean="0"/>
              <a:t>Offers the most detailed income and comprehensive program participation variables of the major nationally representative household surveys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included in the SIPP?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6898"/>
          </a:xfrm>
        </p:spPr>
        <p:txBody>
          <a:bodyPr>
            <a:normAutofit/>
          </a:bodyPr>
          <a:lstStyle/>
          <a:p>
            <a:r>
              <a:rPr lang="en-US" dirty="0" smtClean="0"/>
              <a:t>The core monthly files include:</a:t>
            </a:r>
          </a:p>
          <a:p>
            <a:pPr lvl="1"/>
            <a:r>
              <a:rPr lang="en-US" b="1" dirty="0" smtClean="0"/>
              <a:t>Demographics: </a:t>
            </a:r>
            <a:r>
              <a:rPr lang="en-US" dirty="0" smtClean="0"/>
              <a:t>race &amp; ethnicity, age, sex, household/family structure &amp; relationships, state identifiers, education, marital status, student status</a:t>
            </a:r>
          </a:p>
          <a:p>
            <a:pPr lvl="1"/>
            <a:r>
              <a:rPr lang="en-US" b="1" dirty="0" smtClean="0"/>
              <a:t>Income: </a:t>
            </a:r>
            <a:r>
              <a:rPr lang="en-US" dirty="0" smtClean="0"/>
              <a:t>Person/family/household earned income, total income, property income, “other income”  unit-specific poverty thresholds, receipt of severance pay</a:t>
            </a:r>
          </a:p>
          <a:p>
            <a:pPr lvl="1"/>
            <a:r>
              <a:rPr lang="en-US" b="1" dirty="0" smtClean="0"/>
              <a:t>Employment: </a:t>
            </a:r>
            <a:r>
              <a:rPr lang="en-US" dirty="0" smtClean="0"/>
              <a:t>Employed, unemployment, not in the labor force, Data on up to 2 jobs/month, industry, occupation, class of worker (public/private), firm size, union membership, tenure, hourly/salaried, employer-based health insurance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included in the SIPP?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6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core monthly files include:</a:t>
            </a:r>
          </a:p>
          <a:p>
            <a:pPr lvl="1"/>
            <a:r>
              <a:rPr lang="en-US" b="1" dirty="0" smtClean="0"/>
              <a:t>Program participation: </a:t>
            </a:r>
            <a:r>
              <a:rPr lang="en-US" dirty="0" smtClean="0"/>
              <a:t>Unemployment Insurance, AFDC/TANF, social security, SSI, SSD, workers’ comp, child support, food stamps (SNAP), public housing assistance, energy assistance, public (and private) health insurance, free/reduced lunch, veterans payments, </a:t>
            </a:r>
            <a:r>
              <a:rPr lang="en-US" dirty="0" err="1" smtClean="0"/>
              <a:t>pell</a:t>
            </a:r>
            <a:r>
              <a:rPr lang="en-US" dirty="0" smtClean="0"/>
              <a:t> grants receipt, other federal grant program receipt</a:t>
            </a:r>
          </a:p>
          <a:p>
            <a:pPr lvl="1"/>
            <a:r>
              <a:rPr lang="en-US" dirty="0" smtClean="0"/>
              <a:t>Most program participation variables include both receipt (0,1) and the amount of benefit</a:t>
            </a:r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b="1" dirty="0" smtClean="0"/>
              <a:t>THIS IS NOT A COMPREHENSIVE LIST!</a:t>
            </a:r>
          </a:p>
          <a:p>
            <a:r>
              <a:rPr lang="en-US" sz="2000" u="sng" dirty="0">
                <a:hlinkClick r:id="rId2"/>
              </a:rPr>
              <a:t>http://www.census.gov/programs-surveys/sipp/tech-documentation/data-dictionaries/data-dictionaries-2008.</a:t>
            </a:r>
            <a:r>
              <a:rPr lang="en-US" sz="2000" u="sng" dirty="0" smtClean="0">
                <a:hlinkClick r:id="rId2"/>
              </a:rPr>
              <a:t>html</a:t>
            </a:r>
            <a:endParaRPr lang="en-US" sz="2000" u="sng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included in the SIPP?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67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Topical Modules: </a:t>
            </a:r>
            <a:r>
              <a:rPr lang="en-US" dirty="0" smtClean="0"/>
              <a:t>Extra questions added to the core once per year/panel in particular waves. These </a:t>
            </a:r>
            <a:r>
              <a:rPr lang="en-US" dirty="0"/>
              <a:t>i</a:t>
            </a:r>
            <a:r>
              <a:rPr lang="en-US" dirty="0" smtClean="0"/>
              <a:t>nclude point-in-time/annualized variables on things such as:</a:t>
            </a:r>
          </a:p>
          <a:p>
            <a:pPr lvl="1"/>
            <a:r>
              <a:rPr lang="en-US" dirty="0" smtClean="0"/>
              <a:t>Fertility history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igration history</a:t>
            </a:r>
            <a:endParaRPr lang="en-US" dirty="0"/>
          </a:p>
          <a:p>
            <a:pPr lvl="1"/>
            <a:r>
              <a:rPr lang="en-US" dirty="0" smtClean="0"/>
              <a:t>Material hardship measures (such as food security)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ssets and liabilities</a:t>
            </a:r>
            <a:endParaRPr lang="en-US" dirty="0"/>
          </a:p>
          <a:p>
            <a:pPr lvl="1"/>
            <a:r>
              <a:rPr lang="en-US" dirty="0" smtClean="0"/>
              <a:t>Medical expenses/utilization of health care</a:t>
            </a:r>
          </a:p>
          <a:p>
            <a:pPr lvl="1"/>
            <a:r>
              <a:rPr lang="en-US" dirty="0" smtClean="0"/>
              <a:t>Work schedule</a:t>
            </a:r>
          </a:p>
          <a:p>
            <a:pPr lvl="1"/>
            <a:r>
              <a:rPr lang="en-US" dirty="0" smtClean="0"/>
              <a:t>Note: A major change with the 2014 SIPP redesign will be </a:t>
            </a:r>
            <a:r>
              <a:rPr lang="en-US" dirty="0" smtClean="0"/>
              <a:t>to incorporate TM content into the core interview</a:t>
            </a:r>
          </a:p>
          <a:p>
            <a:pPr lvl="2"/>
            <a:r>
              <a:rPr lang="en-US" dirty="0" smtClean="0"/>
              <a:t>Most content areas have been retained, though some at reduced levels of detail</a:t>
            </a:r>
          </a:p>
          <a:p>
            <a:pPr lvl="2"/>
            <a:r>
              <a:rPr lang="en-US" dirty="0" smtClean="0"/>
              <a:t>Some areas will have expanded detail</a:t>
            </a: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THIS IS NOT A COMPREHENSIVE LIST!</a:t>
            </a:r>
          </a:p>
          <a:p>
            <a:pPr lvl="1"/>
            <a:r>
              <a:rPr lang="en-US" sz="2000" dirty="0">
                <a:hlinkClick r:id="rId2"/>
              </a:rPr>
              <a:t>http://www.census.gov/programs-surveys/sipp/tech-documentation/topical-</a:t>
            </a:r>
            <a:r>
              <a:rPr lang="en-US" sz="2000" dirty="0" smtClean="0">
                <a:hlinkClick r:id="rId2"/>
              </a:rPr>
              <a:t>modules.html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4091</TotalTime>
  <Words>2538</Words>
  <Application>Microsoft Macintosh PowerPoint</Application>
  <PresentationFormat>On-screen Show (4:3)</PresentationFormat>
  <Paragraphs>289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Breeze</vt:lpstr>
      <vt:lpstr>  Introduction to The Survey of Income and Program Participation (SIPP)</vt:lpstr>
      <vt:lpstr>Goals for the 2014 SIPP Workshop</vt:lpstr>
      <vt:lpstr>H. Luke Shaefer</vt:lpstr>
      <vt:lpstr>Tell Us About Yourself</vt:lpstr>
      <vt:lpstr>The SIPP</vt:lpstr>
      <vt:lpstr>The SIPP</vt:lpstr>
      <vt:lpstr>What’s included in the SIPP?</vt:lpstr>
      <vt:lpstr>What’s included in the SIPP?</vt:lpstr>
      <vt:lpstr>What’s included in the SIPP?</vt:lpstr>
      <vt:lpstr>SIPP Panels: Dates and Sample Size</vt:lpstr>
      <vt:lpstr>Sample Selection &amp; Data Editing</vt:lpstr>
      <vt:lpstr>Sample Selection &amp; Data Editing</vt:lpstr>
      <vt:lpstr>Sample Selection &amp; Data Editing</vt:lpstr>
      <vt:lpstr>Using the Full Panel (Attrition)</vt:lpstr>
      <vt:lpstr>File Structure: Public Use Files</vt:lpstr>
      <vt:lpstr>File Structure (&lt;=2008 Panels)</vt:lpstr>
      <vt:lpstr>File Structure</vt:lpstr>
      <vt:lpstr>Some Definitions</vt:lpstr>
      <vt:lpstr>Topical Modules</vt:lpstr>
      <vt:lpstr>The SIPP Synthetic Beta and Restricted data</vt:lpstr>
      <vt:lpstr>The SIPP Redesign</vt:lpstr>
      <vt:lpstr>What is the SIPP Good For?</vt:lpstr>
      <vt:lpstr>What Isn’t It Good For?</vt:lpstr>
      <vt:lpstr>Use the SIPP When</vt:lpstr>
      <vt:lpstr>The Uninsured in America, 2005 Non-Elderly (Estimates by ERIU)</vt:lpstr>
      <vt:lpstr>Health Insurance &amp; Divorce</vt:lpstr>
      <vt:lpstr>Workshop Resources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Survey of Income and Program Participation (SIPP)</dc:title>
  <dc:creator>Luke Shaefer</dc:creator>
  <cp:lastModifiedBy>Luke Shaefer</cp:lastModifiedBy>
  <cp:revision>195</cp:revision>
  <cp:lastPrinted>2013-06-21T19:29:19Z</cp:lastPrinted>
  <dcterms:created xsi:type="dcterms:W3CDTF">2010-03-15T14:57:36Z</dcterms:created>
  <dcterms:modified xsi:type="dcterms:W3CDTF">2014-10-14T20:38:25Z</dcterms:modified>
</cp:coreProperties>
</file>