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25"/>
  </p:notesMasterIdLst>
  <p:sldIdLst>
    <p:sldId id="313" r:id="rId2"/>
    <p:sldId id="302" r:id="rId3"/>
    <p:sldId id="303" r:id="rId4"/>
    <p:sldId id="304" r:id="rId5"/>
    <p:sldId id="305" r:id="rId6"/>
    <p:sldId id="306" r:id="rId7"/>
    <p:sldId id="307" r:id="rId8"/>
    <p:sldId id="308" r:id="rId9"/>
    <p:sldId id="309" r:id="rId10"/>
    <p:sldId id="310" r:id="rId11"/>
    <p:sldId id="268" r:id="rId12"/>
    <p:sldId id="324" r:id="rId13"/>
    <p:sldId id="321" r:id="rId14"/>
    <p:sldId id="314" r:id="rId15"/>
    <p:sldId id="315" r:id="rId16"/>
    <p:sldId id="316" r:id="rId17"/>
    <p:sldId id="317" r:id="rId18"/>
    <p:sldId id="289" r:id="rId19"/>
    <p:sldId id="322" r:id="rId20"/>
    <p:sldId id="318" r:id="rId21"/>
    <p:sldId id="319" r:id="rId22"/>
    <p:sldId id="320" r:id="rId23"/>
    <p:sldId id="32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407" autoAdjust="0"/>
    <p:restoredTop sz="76705" autoAdjust="0"/>
  </p:normalViewPr>
  <p:slideViewPr>
    <p:cSldViewPr snapToGrid="0" snapToObjects="1">
      <p:cViewPr>
        <p:scale>
          <a:sx n="74" d="100"/>
          <a:sy n="74" d="100"/>
        </p:scale>
        <p:origin x="-2616" y="-2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2-25T08:54:00.909" idx="1">
    <p:pos x="3531" y="3520"/>
    <p:text>Is this true for Duke?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A9D30-8650-9446-88AE-B7B745391358}" type="datetimeFigureOut">
              <a:rPr lang="en-US" smtClean="0"/>
              <a:pPr/>
              <a:t>6/22/14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BC370-E07D-534F-96DB-7D9CAAE305FB}" type="slidenum">
              <a:rPr lang="en-US" smtClean="0"/>
              <a:pPr/>
              <a:t>‹#›</a:t>
            </a:fld>
            <a:endParaRPr lang="en-US"/>
          </a:p>
        </p:txBody>
      </p:sp>
    </p:spTree>
    <p:extLst>
      <p:ext uri="{BB962C8B-B14F-4D97-AF65-F5344CB8AC3E}">
        <p14:creationId xmlns:p14="http://schemas.microsoft.com/office/powerpoint/2010/main" val="2406046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A5BC370-E07D-534F-96DB-7D9CAAE305FB}"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C370-E07D-534F-96DB-7D9CAAE305FB}" type="slidenum">
              <a:rPr lang="en-US" smtClean="0"/>
              <a:pPr/>
              <a:t>23</a:t>
            </a:fld>
            <a:endParaRPr lang="en-US"/>
          </a:p>
        </p:txBody>
      </p:sp>
    </p:spTree>
    <p:extLst>
      <p:ext uri="{BB962C8B-B14F-4D97-AF65-F5344CB8AC3E}">
        <p14:creationId xmlns:p14="http://schemas.microsoft.com/office/powerpoint/2010/main" val="706611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Household component</a:t>
            </a:r>
            <a:r>
              <a:rPr lang="en-US" baseline="0" dirty="0" smtClean="0"/>
              <a:t> of the Medical Expenditure Survey</a:t>
            </a:r>
          </a:p>
          <a:p>
            <a:r>
              <a:rPr lang="en-US" baseline="0" dirty="0" smtClean="0"/>
              <a:t>National Health Interview Survey</a:t>
            </a:r>
          </a:p>
          <a:p>
            <a:r>
              <a:rPr lang="en-US" baseline="0" dirty="0" smtClean="0"/>
              <a:t>Medicare Current Beneficiary Survey Cost and Use Files</a:t>
            </a:r>
          </a:p>
          <a:p>
            <a:r>
              <a:rPr lang="en-US" baseline="0" dirty="0" smtClean="0"/>
              <a:t>Heath and Retirement Study</a:t>
            </a:r>
          </a:p>
          <a:p>
            <a:endParaRPr lang="en-US" baseline="0" dirty="0" smtClean="0"/>
          </a:p>
          <a:p>
            <a:r>
              <a:rPr lang="en-US" baseline="0" dirty="0" smtClean="0"/>
              <a:t>Average earnings about $31k in the SIPP, $36k in CPS, 33 in MEPS</a:t>
            </a:r>
          </a:p>
        </p:txBody>
      </p:sp>
      <p:sp>
        <p:nvSpPr>
          <p:cNvPr id="4" name="Slide Number Placeholder 3"/>
          <p:cNvSpPr>
            <a:spLocks noGrp="1"/>
          </p:cNvSpPr>
          <p:nvPr>
            <p:ph type="sldNum" sz="quarter" idx="10"/>
          </p:nvPr>
        </p:nvSpPr>
        <p:spPr/>
        <p:txBody>
          <a:bodyPr/>
          <a:lstStyle/>
          <a:p>
            <a:fld id="{CA5BC370-E07D-534F-96DB-7D9CAAE305F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Finds most children</a:t>
            </a:r>
            <a:r>
              <a:rPr lang="en-US" baseline="0" dirty="0" smtClean="0"/>
              <a:t> under 200% FPL of all the surveys</a:t>
            </a:r>
          </a:p>
          <a:p>
            <a:endParaRPr lang="en-US" baseline="0" dirty="0" smtClean="0"/>
          </a:p>
          <a:p>
            <a:r>
              <a:rPr lang="en-US" baseline="0" dirty="0" err="1" smtClean="0"/>
              <a:t>AlsoFinds</a:t>
            </a:r>
            <a:r>
              <a:rPr lang="en-US" baseline="0" dirty="0" smtClean="0"/>
              <a:t> the most single parent families – 31 </a:t>
            </a:r>
            <a:r>
              <a:rPr lang="en-US" baseline="0" dirty="0" err="1" smtClean="0"/>
              <a:t>milliion</a:t>
            </a:r>
            <a:r>
              <a:rPr lang="en-US" baseline="0" dirty="0" smtClean="0"/>
              <a:t> versus 27 in CPS</a:t>
            </a:r>
          </a:p>
          <a:p>
            <a:endParaRPr lang="en-US" baseline="0" dirty="0" smtClean="0"/>
          </a:p>
          <a:p>
            <a:r>
              <a:rPr lang="en-US" baseline="0" dirty="0" smtClean="0"/>
              <a:t>DOES NOT EXTEND TO THE ELDERY</a:t>
            </a:r>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A5BC370-E07D-534F-96DB-7D9CAAE305FB}"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1990-1993 panels overlap. Thus for year/point in time estimates, you can pool early panels to increase the </a:t>
            </a:r>
            <a:r>
              <a:rPr lang="en-US" baseline="0" dirty="0" err="1" smtClean="0"/>
              <a:t>n</a:t>
            </a:r>
            <a:r>
              <a:rPr lang="en-US" baseline="0" dirty="0" smtClean="0"/>
              <a:t>. 1996 and later go one </a:t>
            </a:r>
            <a:r>
              <a:rPr lang="en-US" baseline="0" dirty="0" err="1" smtClean="0"/>
              <a:t>af</a:t>
            </a:r>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C370-E07D-534F-96DB-7D9CAAE305FB}" type="slidenum">
              <a:rPr lang="en-US" smtClean="0"/>
              <a:pPr/>
              <a:t>22</a:t>
            </a:fld>
            <a:endParaRPr lang="en-US"/>
          </a:p>
        </p:txBody>
      </p:sp>
    </p:spTree>
    <p:extLst>
      <p:ext uri="{BB962C8B-B14F-4D97-AF65-F5344CB8AC3E}">
        <p14:creationId xmlns:p14="http://schemas.microsoft.com/office/powerpoint/2010/main" val="135465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6/22/14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2DE7-4D89-E14F-9870-DA3C2B69297D}" type="datetimeFigureOut">
              <a:rPr lang="en-US" smtClean="0"/>
              <a:pPr/>
              <a:t>6/22/14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6/22/14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6/22/14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6/22/14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6/22/14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62DE7-4D89-E14F-9870-DA3C2B69297D}" type="datetimeFigureOut">
              <a:rPr lang="en-US" smtClean="0"/>
              <a:pPr/>
              <a:t>6/22/14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762DE7-4D89-E14F-9870-DA3C2B69297D}" type="datetimeFigureOut">
              <a:rPr lang="en-US" smtClean="0"/>
              <a:pPr/>
              <a:t>6/22/14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762DE7-4D89-E14F-9870-DA3C2B69297D}" type="datetimeFigureOut">
              <a:rPr lang="en-US" smtClean="0"/>
              <a:pPr/>
              <a:t>6/22/14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762DE7-4D89-E14F-9870-DA3C2B69297D}" type="datetimeFigureOut">
              <a:rPr lang="en-US" smtClean="0"/>
              <a:pPr/>
              <a:t>6/22/14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62DE7-4D89-E14F-9870-DA3C2B69297D}" type="datetimeFigureOut">
              <a:rPr lang="en-US" smtClean="0"/>
              <a:pPr/>
              <a:t>6/22/14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2DE7-4D89-E14F-9870-DA3C2B69297D}" type="datetimeFigureOut">
              <a:rPr lang="en-US" smtClean="0"/>
              <a:pPr/>
              <a:t>6/22/14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4762DE7-4D89-E14F-9870-DA3C2B69297D}" type="datetimeFigureOut">
              <a:rPr lang="en-US" smtClean="0"/>
              <a:pPr/>
              <a:t>6/22/14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1158A8E-0195-2344-B56D-27701248B5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census.gov/programs-surveys/sipp/data.html" TargetMode="External"/><Relationship Id="rId4" Type="http://schemas.openxmlformats.org/officeDocument/2006/relationships/hyperlink" Target="http://www.cpc.unc.edu/research/tools/data_analysis/sas_to_stata/transfer-tools/savastata.html"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hyperlink" Target="http://www.nber.org/data/sipp.html" TargetMode="External"/><Relationship Id="rId4" Type="http://schemas.openxmlformats.org/officeDocument/2006/relationships/hyperlink" Target="http://ceprdata.org/sipp-uniform-data-extracts/sipp-data/" TargetMode="External"/><Relationship Id="rId5" Type="http://schemas.openxmlformats.org/officeDocument/2006/relationships/hyperlink" Target="http://dataferrett.census.gov/LaunchDFA.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ensus.gov/programs-surveys/sipp/methodology/users-guide.html" TargetMode="External"/><Relationship Id="rId3" Type="http://schemas.openxmlformats.org/officeDocument/2006/relationships/hyperlink" Target="http://www.census.gov/programs-surveys/sipp/tech-documentation/data-dictionaries.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mathematica-mpr.com/publications/PDFs/incomedata.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ber.org/papers/w15181" TargetMode="External"/><Relationship Id="rId3"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1610" y="1355727"/>
            <a:ext cx="6505069" cy="1733269"/>
          </a:xfrm>
        </p:spPr>
        <p:txBody>
          <a:bodyPr>
            <a:noAutofit/>
          </a:bodyPr>
          <a:lstStyle/>
          <a:p>
            <a:r>
              <a:rPr lang="en-US" sz="3000" dirty="0" smtClean="0"/>
              <a:t>The Survey of Income and Program Participation (SIPP)</a:t>
            </a:r>
            <a:br>
              <a:rPr lang="en-US" sz="3000" dirty="0" smtClean="0"/>
            </a:br>
            <a:r>
              <a:rPr lang="en-US" sz="3000" dirty="0" smtClean="0"/>
              <a:t>* </a:t>
            </a:r>
            <a:r>
              <a:rPr lang="en-US" sz="2500" dirty="0" smtClean="0"/>
              <a:t>Introduction </a:t>
            </a:r>
            <a:r>
              <a:rPr lang="en-US" sz="2500" dirty="0"/>
              <a:t>to Data Quality</a:t>
            </a:r>
            <a:br>
              <a:rPr lang="en-US" sz="2500" dirty="0"/>
            </a:br>
            <a:r>
              <a:rPr lang="en-US" sz="2500" dirty="0" smtClean="0"/>
              <a:t>* Accessing </a:t>
            </a:r>
            <a:r>
              <a:rPr lang="en-US" sz="2500" dirty="0"/>
              <a:t>the Public Use Files</a:t>
            </a:r>
          </a:p>
        </p:txBody>
      </p:sp>
      <p:sp>
        <p:nvSpPr>
          <p:cNvPr id="3" name="Subtitle 2"/>
          <p:cNvSpPr>
            <a:spLocks noGrp="1"/>
          </p:cNvSpPr>
          <p:nvPr>
            <p:ph type="subTitle" idx="1"/>
          </p:nvPr>
        </p:nvSpPr>
        <p:spPr>
          <a:xfrm>
            <a:off x="1321610" y="3226285"/>
            <a:ext cx="6505069" cy="1647464"/>
          </a:xfrm>
        </p:spPr>
        <p:txBody>
          <a:bodyPr>
            <a:noAutofit/>
          </a:bodyPr>
          <a:lstStyle/>
          <a:p>
            <a:r>
              <a:rPr lang="en-US" sz="2300" dirty="0" smtClean="0"/>
              <a:t>H. Luke Shaefer</a:t>
            </a:r>
          </a:p>
          <a:p>
            <a:r>
              <a:rPr lang="en-US" sz="2300" dirty="0" smtClean="0"/>
              <a:t>University of Michigan School of Social Work</a:t>
            </a:r>
          </a:p>
          <a:p>
            <a:r>
              <a:rPr lang="en-US" sz="2300" dirty="0" smtClean="0"/>
              <a:t>National Poverty Center</a:t>
            </a:r>
            <a:endParaRPr lang="en-US" sz="2300" dirty="0"/>
          </a:p>
        </p:txBody>
      </p:sp>
      <p:pic>
        <p:nvPicPr>
          <p:cNvPr id="5" name="Picture 4" descr="NPC_logo_reverse_symmetrica"/>
          <p:cNvPicPr/>
          <p:nvPr/>
        </p:nvPicPr>
        <p:blipFill>
          <a:blip r:embed="rId2"/>
          <a:srcRect/>
          <a:stretch>
            <a:fillRect/>
          </a:stretch>
        </p:blipFill>
        <p:spPr bwMode="auto">
          <a:xfrm>
            <a:off x="3686165" y="34321"/>
            <a:ext cx="1758795" cy="1184115"/>
          </a:xfrm>
          <a:prstGeom prst="rect">
            <a:avLst/>
          </a:prstGeom>
          <a:noFill/>
          <a:ln w="9525">
            <a:noFill/>
            <a:miter lim="800000"/>
            <a:headEnd/>
            <a:tailEnd/>
          </a:ln>
        </p:spPr>
      </p:pic>
      <p:sp>
        <p:nvSpPr>
          <p:cNvPr id="4" name="TextBox 3"/>
          <p:cNvSpPr txBox="1"/>
          <p:nvPr/>
        </p:nvSpPr>
        <p:spPr>
          <a:xfrm>
            <a:off x="1321611" y="4873749"/>
            <a:ext cx="6505068" cy="1200329"/>
          </a:xfrm>
          <a:prstGeom prst="rect">
            <a:avLst/>
          </a:prstGeom>
          <a:noFill/>
        </p:spPr>
        <p:txBody>
          <a:bodyPr wrap="square" rtlCol="0">
            <a:spAutoFit/>
          </a:bodyPr>
          <a:lstStyle/>
          <a:p>
            <a:pPr algn="ctr"/>
            <a:r>
              <a:rPr lang="en-US" i="1" dirty="0"/>
              <a:t>This presentation is part of the NSF‑Census Research Network project of the Institute for Social Research at the University of Michigan. It is funded by National Science Foundation Grant No. SES 1131500. </a:t>
            </a:r>
            <a:endParaRPr lang="en-US" dirty="0"/>
          </a:p>
        </p:txBody>
      </p:sp>
    </p:spTree>
    <p:extLst>
      <p:ext uri="{BB962C8B-B14F-4D97-AF65-F5344CB8AC3E}">
        <p14:creationId xmlns:p14="http://schemas.microsoft.com/office/powerpoint/2010/main" val="23609979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1638" y="107576"/>
            <a:ext cx="8822179" cy="1179506"/>
          </a:xfrm>
        </p:spPr>
        <p:txBody>
          <a:bodyPr>
            <a:normAutofit fontScale="90000"/>
          </a:bodyPr>
          <a:lstStyle/>
          <a:p>
            <a:r>
              <a:rPr lang="en-US" sz="4400" dirty="0" smtClean="0"/>
              <a:t>SNAP </a:t>
            </a:r>
            <a:r>
              <a:rPr lang="en-US" sz="4400" dirty="0"/>
              <a:t>Participation Reporting Rates</a:t>
            </a:r>
            <a:br>
              <a:rPr lang="en-US" sz="4400" dirty="0"/>
            </a:br>
            <a:r>
              <a:rPr lang="en-US" sz="3100" dirty="0"/>
              <a:t>(Meyer, </a:t>
            </a:r>
            <a:r>
              <a:rPr lang="en-US" sz="3100" dirty="0" err="1"/>
              <a:t>Mok</a:t>
            </a:r>
            <a:r>
              <a:rPr lang="en-US" sz="3100" dirty="0"/>
              <a:t> &amp; Sullivan, 2009)</a:t>
            </a:r>
          </a:p>
        </p:txBody>
      </p:sp>
      <p:graphicFrame>
        <p:nvGraphicFramePr>
          <p:cNvPr id="4" name="Table 3"/>
          <p:cNvGraphicFramePr>
            <a:graphicFrameLocks noGrp="1"/>
          </p:cNvGraphicFramePr>
          <p:nvPr>
            <p:extLst>
              <p:ext uri="{D42A27DB-BD31-4B8C-83A1-F6EECF244321}">
                <p14:modId xmlns:p14="http://schemas.microsoft.com/office/powerpoint/2010/main" val="1852359062"/>
              </p:ext>
            </p:extLst>
          </p:nvPr>
        </p:nvGraphicFramePr>
        <p:xfrm>
          <a:off x="0" y="1504381"/>
          <a:ext cx="9144000" cy="3108959"/>
        </p:xfrm>
        <a:graphic>
          <a:graphicData uri="http://schemas.openxmlformats.org/drawingml/2006/table">
            <a:tbl>
              <a:tblPr firstRow="1" bandRow="1">
                <a:tableStyleId>{5C22544A-7EE6-4342-B048-85BDC9FD1C3A}</a:tableStyleId>
              </a:tblPr>
              <a:tblGrid>
                <a:gridCol w="2286000"/>
                <a:gridCol w="2286000"/>
                <a:gridCol w="2286000"/>
                <a:gridCol w="2286000"/>
              </a:tblGrid>
              <a:tr h="370840">
                <a:tc>
                  <a:txBody>
                    <a:bodyPr/>
                    <a:lstStyle/>
                    <a:p>
                      <a:r>
                        <a:rPr lang="en-US" sz="2800" dirty="0" smtClean="0"/>
                        <a:t>Year</a:t>
                      </a:r>
                      <a:endParaRPr lang="en-US" sz="2800" dirty="0"/>
                    </a:p>
                  </a:txBody>
                  <a:tcPr/>
                </a:tc>
                <a:tc>
                  <a:txBody>
                    <a:bodyPr/>
                    <a:lstStyle/>
                    <a:p>
                      <a:pPr algn="ctr"/>
                      <a:r>
                        <a:rPr lang="en-US" sz="2800" dirty="0" smtClean="0"/>
                        <a:t>SIPP</a:t>
                      </a:r>
                      <a:endParaRPr lang="en-US" sz="2800" dirty="0"/>
                    </a:p>
                  </a:txBody>
                  <a:tcPr/>
                </a:tc>
                <a:tc>
                  <a:txBody>
                    <a:bodyPr/>
                    <a:lstStyle/>
                    <a:p>
                      <a:pPr algn="ctr"/>
                      <a:r>
                        <a:rPr lang="en-US" sz="2800" dirty="0" smtClean="0"/>
                        <a:t>CPS</a:t>
                      </a:r>
                      <a:endParaRPr lang="en-US" sz="2800" dirty="0"/>
                    </a:p>
                  </a:txBody>
                  <a:tcPr/>
                </a:tc>
                <a:tc>
                  <a:txBody>
                    <a:bodyPr/>
                    <a:lstStyle/>
                    <a:p>
                      <a:pPr algn="ctr"/>
                      <a:r>
                        <a:rPr lang="en-US" sz="2800" dirty="0" smtClean="0"/>
                        <a:t>PSID</a:t>
                      </a:r>
                      <a:endParaRPr lang="en-US" sz="2800" dirty="0"/>
                    </a:p>
                  </a:txBody>
                  <a:tcPr/>
                </a:tc>
              </a:tr>
              <a:tr h="370840">
                <a:tc>
                  <a:txBody>
                    <a:bodyPr/>
                    <a:lstStyle/>
                    <a:p>
                      <a:r>
                        <a:rPr lang="en-US" sz="2800" dirty="0" smtClean="0"/>
                        <a:t>1993</a:t>
                      </a:r>
                      <a:endParaRPr lang="en-US" sz="2800" dirty="0"/>
                    </a:p>
                  </a:txBody>
                  <a:tcPr/>
                </a:tc>
                <a:tc>
                  <a:txBody>
                    <a:bodyPr/>
                    <a:lstStyle/>
                    <a:p>
                      <a:pPr algn="ctr"/>
                      <a:r>
                        <a:rPr lang="en-US" sz="2800" dirty="0" smtClean="0"/>
                        <a:t>80.1%</a:t>
                      </a:r>
                      <a:endParaRPr lang="en-US" sz="2800" dirty="0"/>
                    </a:p>
                  </a:txBody>
                  <a:tcPr/>
                </a:tc>
                <a:tc>
                  <a:txBody>
                    <a:bodyPr/>
                    <a:lstStyle/>
                    <a:p>
                      <a:pPr algn="ctr"/>
                      <a:r>
                        <a:rPr lang="en-US" sz="2800" dirty="0" smtClean="0"/>
                        <a:t>67.2%</a:t>
                      </a:r>
                      <a:endParaRPr lang="en-US" sz="2800" dirty="0"/>
                    </a:p>
                  </a:txBody>
                  <a:tcPr/>
                </a:tc>
                <a:tc>
                  <a:txBody>
                    <a:bodyPr/>
                    <a:lstStyle/>
                    <a:p>
                      <a:pPr algn="ctr"/>
                      <a:r>
                        <a:rPr lang="en-US" sz="2800" dirty="0" smtClean="0"/>
                        <a:t>69.7%</a:t>
                      </a:r>
                      <a:endParaRPr lang="en-US" sz="2800" dirty="0"/>
                    </a:p>
                  </a:txBody>
                  <a:tcPr/>
                </a:tc>
              </a:tr>
              <a:tr h="370840">
                <a:tc>
                  <a:txBody>
                    <a:bodyPr/>
                    <a:lstStyle/>
                    <a:p>
                      <a:r>
                        <a:rPr lang="en-US" sz="2800" dirty="0" smtClean="0"/>
                        <a:t>1996</a:t>
                      </a:r>
                      <a:endParaRPr lang="en-US" sz="2800" dirty="0"/>
                    </a:p>
                  </a:txBody>
                  <a:tcPr/>
                </a:tc>
                <a:tc>
                  <a:txBody>
                    <a:bodyPr/>
                    <a:lstStyle/>
                    <a:p>
                      <a:pPr algn="ctr"/>
                      <a:r>
                        <a:rPr lang="en-US" sz="2800" dirty="0" smtClean="0"/>
                        <a:t>84.2</a:t>
                      </a:r>
                      <a:endParaRPr lang="en-US" sz="2800" dirty="0"/>
                    </a:p>
                  </a:txBody>
                  <a:tcPr/>
                </a:tc>
                <a:tc>
                  <a:txBody>
                    <a:bodyPr/>
                    <a:lstStyle/>
                    <a:p>
                      <a:pPr algn="ctr"/>
                      <a:r>
                        <a:rPr lang="en-US" sz="2800" dirty="0" smtClean="0"/>
                        <a:t>66.3</a:t>
                      </a:r>
                      <a:endParaRPr lang="en-US" sz="2800" dirty="0"/>
                    </a:p>
                  </a:txBody>
                  <a:tcPr/>
                </a:tc>
                <a:tc>
                  <a:txBody>
                    <a:bodyPr/>
                    <a:lstStyle/>
                    <a:p>
                      <a:pPr algn="ctr"/>
                      <a:r>
                        <a:rPr lang="en-US" sz="2800" dirty="0" smtClean="0"/>
                        <a:t>66.5</a:t>
                      </a:r>
                      <a:endParaRPr lang="en-US" sz="2800" dirty="0"/>
                    </a:p>
                  </a:txBody>
                  <a:tcPr/>
                </a:tc>
              </a:tr>
              <a:tr h="370840">
                <a:tc>
                  <a:txBody>
                    <a:bodyPr/>
                    <a:lstStyle/>
                    <a:p>
                      <a:r>
                        <a:rPr lang="en-US" sz="2800" dirty="0" smtClean="0"/>
                        <a:t>1999</a:t>
                      </a:r>
                      <a:endParaRPr lang="en-US" sz="2800" dirty="0"/>
                    </a:p>
                  </a:txBody>
                  <a:tcPr/>
                </a:tc>
                <a:tc>
                  <a:txBody>
                    <a:bodyPr/>
                    <a:lstStyle/>
                    <a:p>
                      <a:pPr algn="ctr"/>
                      <a:r>
                        <a:rPr lang="en-US" sz="2800" dirty="0" smtClean="0"/>
                        <a:t>86.7</a:t>
                      </a:r>
                      <a:endParaRPr lang="en-US" sz="2800" dirty="0"/>
                    </a:p>
                  </a:txBody>
                  <a:tcPr/>
                </a:tc>
                <a:tc>
                  <a:txBody>
                    <a:bodyPr/>
                    <a:lstStyle/>
                    <a:p>
                      <a:pPr algn="ctr"/>
                      <a:r>
                        <a:rPr lang="en-US" sz="2800" dirty="0" smtClean="0"/>
                        <a:t>63.2</a:t>
                      </a:r>
                      <a:endParaRPr lang="en-US" sz="2800" dirty="0"/>
                    </a:p>
                  </a:txBody>
                  <a:tcPr/>
                </a:tc>
                <a:tc>
                  <a:txBody>
                    <a:bodyPr/>
                    <a:lstStyle/>
                    <a:p>
                      <a:pPr algn="ctr"/>
                      <a:r>
                        <a:rPr lang="en-US" sz="2800" dirty="0" smtClean="0"/>
                        <a:t>59.5</a:t>
                      </a:r>
                      <a:endParaRPr lang="en-US" sz="2800" dirty="0"/>
                    </a:p>
                  </a:txBody>
                  <a:tcPr/>
                </a:tc>
              </a:tr>
              <a:tr h="370840">
                <a:tc>
                  <a:txBody>
                    <a:bodyPr/>
                    <a:lstStyle/>
                    <a:p>
                      <a:r>
                        <a:rPr lang="en-US" sz="2800" dirty="0" smtClean="0"/>
                        <a:t>2002</a:t>
                      </a:r>
                      <a:endParaRPr lang="en-US" sz="2800" dirty="0"/>
                    </a:p>
                  </a:txBody>
                  <a:tcPr/>
                </a:tc>
                <a:tc>
                  <a:txBody>
                    <a:bodyPr/>
                    <a:lstStyle/>
                    <a:p>
                      <a:pPr algn="ctr"/>
                      <a:r>
                        <a:rPr lang="en-US" sz="2800" dirty="0" smtClean="0"/>
                        <a:t>88.0</a:t>
                      </a:r>
                      <a:endParaRPr lang="en-US" sz="2800" dirty="0"/>
                    </a:p>
                  </a:txBody>
                  <a:tcPr/>
                </a:tc>
                <a:tc>
                  <a:txBody>
                    <a:bodyPr/>
                    <a:lstStyle/>
                    <a:p>
                      <a:pPr algn="ctr"/>
                      <a:r>
                        <a:rPr lang="en-US" sz="2800" dirty="0" smtClean="0"/>
                        <a:t>61.3</a:t>
                      </a:r>
                      <a:endParaRPr lang="en-US" sz="2800" dirty="0"/>
                    </a:p>
                  </a:txBody>
                  <a:tcPr/>
                </a:tc>
                <a:tc>
                  <a:txBody>
                    <a:bodyPr/>
                    <a:lstStyle/>
                    <a:p>
                      <a:pPr algn="ctr"/>
                      <a:r>
                        <a:rPr lang="en-US" sz="2800" dirty="0" smtClean="0"/>
                        <a:t>59.7</a:t>
                      </a:r>
                      <a:endParaRPr lang="en-US" sz="2800" dirty="0"/>
                    </a:p>
                  </a:txBody>
                  <a:tcPr/>
                </a:tc>
              </a:tr>
              <a:tr h="370840">
                <a:tc>
                  <a:txBody>
                    <a:bodyPr/>
                    <a:lstStyle/>
                    <a:p>
                      <a:pPr algn="l"/>
                      <a:r>
                        <a:rPr lang="en-US" sz="2800" dirty="0" smtClean="0"/>
                        <a:t>2004</a:t>
                      </a:r>
                      <a:endParaRPr lang="en-US" sz="2800" dirty="0"/>
                    </a:p>
                  </a:txBody>
                  <a:tcPr/>
                </a:tc>
                <a:tc>
                  <a:txBody>
                    <a:bodyPr/>
                    <a:lstStyle/>
                    <a:p>
                      <a:pPr algn="ctr"/>
                      <a:r>
                        <a:rPr lang="en-US" sz="2800" dirty="0" smtClean="0"/>
                        <a:t>84.4</a:t>
                      </a:r>
                      <a:endParaRPr lang="en-US" sz="2800" dirty="0"/>
                    </a:p>
                  </a:txBody>
                  <a:tcPr/>
                </a:tc>
                <a:tc>
                  <a:txBody>
                    <a:bodyPr/>
                    <a:lstStyle/>
                    <a:p>
                      <a:pPr algn="ctr"/>
                      <a:r>
                        <a:rPr lang="en-US" sz="2800" dirty="0" smtClean="0"/>
                        <a:t>56.8</a:t>
                      </a:r>
                      <a:endParaRPr lang="en-US" sz="2800" dirty="0"/>
                    </a:p>
                  </a:txBody>
                  <a:tcPr/>
                </a:tc>
                <a:tc>
                  <a:txBody>
                    <a:bodyPr/>
                    <a:lstStyle/>
                    <a:p>
                      <a:pPr algn="ctr"/>
                      <a:r>
                        <a:rPr lang="en-US" sz="2800" dirty="0" smtClean="0"/>
                        <a:t>80.1</a:t>
                      </a:r>
                      <a:endParaRPr lang="en-US" sz="2800" dirty="0"/>
                    </a:p>
                  </a:txBody>
                  <a:tcPr/>
                </a:tc>
              </a:tr>
            </a:tbl>
          </a:graphicData>
        </a:graphic>
      </p:graphicFrame>
      <p:sp>
        <p:nvSpPr>
          <p:cNvPr id="2" name="TextBox 1"/>
          <p:cNvSpPr txBox="1"/>
          <p:nvPr/>
        </p:nvSpPr>
        <p:spPr>
          <a:xfrm>
            <a:off x="0" y="4736461"/>
            <a:ext cx="9144000" cy="1862048"/>
          </a:xfrm>
          <a:prstGeom prst="rect">
            <a:avLst/>
          </a:prstGeom>
          <a:noFill/>
        </p:spPr>
        <p:txBody>
          <a:bodyPr wrap="square" rtlCol="0">
            <a:spAutoFit/>
          </a:bodyPr>
          <a:lstStyle/>
          <a:p>
            <a:pPr marL="285750" indent="-285750">
              <a:buFont typeface="Arial"/>
              <a:buChar char="•"/>
            </a:pPr>
            <a:r>
              <a:rPr lang="en-US" sz="2300" dirty="0" smtClean="0"/>
              <a:t>The SIPP reporting rates, on the whole, are consistently better, and in many cases, </a:t>
            </a:r>
            <a:r>
              <a:rPr lang="en-US" sz="2300" b="1" u="sng" dirty="0" smtClean="0"/>
              <a:t>much</a:t>
            </a:r>
            <a:r>
              <a:rPr lang="en-US" sz="2300" dirty="0" smtClean="0"/>
              <a:t> better</a:t>
            </a:r>
          </a:p>
          <a:p>
            <a:pPr marL="285750" indent="-285750">
              <a:buFont typeface="Arial"/>
              <a:buChar char="•"/>
            </a:pPr>
            <a:r>
              <a:rPr lang="en-US" sz="2300" dirty="0" smtClean="0"/>
              <a:t>Under-reporting remains a limitation of any research conducted using the SIPP or any household survey</a:t>
            </a:r>
          </a:p>
          <a:p>
            <a:pPr marL="285750" indent="-285750">
              <a:buFont typeface="Arial"/>
              <a:buChar char="•"/>
            </a:pPr>
            <a:r>
              <a:rPr lang="en-US" sz="2300" dirty="0"/>
              <a:t>F</a:t>
            </a:r>
            <a:r>
              <a:rPr lang="en-US" sz="2300" dirty="0" smtClean="0"/>
              <a:t>or many questions, the SIPP remains the best game in town</a:t>
            </a:r>
            <a:endParaRPr lang="en-US" sz="2300" dirty="0"/>
          </a:p>
        </p:txBody>
      </p:sp>
    </p:spTree>
    <p:extLst>
      <p:ext uri="{BB962C8B-B14F-4D97-AF65-F5344CB8AC3E}">
        <p14:creationId xmlns:p14="http://schemas.microsoft.com/office/powerpoint/2010/main" val="29623511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the Public </a:t>
            </a:r>
            <a:r>
              <a:rPr lang="en-US" dirty="0"/>
              <a:t>U</a:t>
            </a:r>
            <a:r>
              <a:rPr lang="en-US" dirty="0" smtClean="0"/>
              <a:t>se SIPP files</a:t>
            </a:r>
            <a:endParaRPr lang="en-US" dirty="0"/>
          </a:p>
        </p:txBody>
      </p:sp>
      <p:sp>
        <p:nvSpPr>
          <p:cNvPr id="3" name="Content Placeholder 2"/>
          <p:cNvSpPr>
            <a:spLocks noGrp="1"/>
          </p:cNvSpPr>
          <p:nvPr>
            <p:ph idx="1"/>
          </p:nvPr>
        </p:nvSpPr>
        <p:spPr>
          <a:xfrm>
            <a:off x="304800" y="1554162"/>
            <a:ext cx="8686800" cy="5063610"/>
          </a:xfrm>
        </p:spPr>
        <p:txBody>
          <a:bodyPr>
            <a:normAutofit fontScale="92500" lnSpcReduction="10000"/>
          </a:bodyPr>
          <a:lstStyle/>
          <a:p>
            <a:r>
              <a:rPr lang="en-US" dirty="0" smtClean="0"/>
              <a:t>Official FTP site for full wave files:</a:t>
            </a:r>
          </a:p>
          <a:p>
            <a:r>
              <a:rPr lang="en-US" sz="2800" dirty="0">
                <a:hlinkClick r:id="rId3"/>
              </a:rPr>
              <a:t>http://www.census.gov/programs-surveys/sipp/</a:t>
            </a:r>
            <a:r>
              <a:rPr lang="en-US" sz="2800" dirty="0" smtClean="0">
                <a:hlinkClick r:id="rId3"/>
              </a:rPr>
              <a:t>data.html</a:t>
            </a:r>
            <a:endParaRPr lang="en-US" sz="2800" dirty="0" smtClean="0"/>
          </a:p>
          <a:p>
            <a:r>
              <a:rPr lang="en-US" sz="2800" dirty="0" smtClean="0"/>
              <a:t>These are in SAS format</a:t>
            </a:r>
          </a:p>
          <a:p>
            <a:r>
              <a:rPr lang="en-US" sz="2800" dirty="0" smtClean="0"/>
              <a:t>Make sure you get your file path correct for inputs</a:t>
            </a:r>
          </a:p>
          <a:p>
            <a:r>
              <a:rPr lang="en-US" sz="2800" dirty="0" err="1" smtClean="0"/>
              <a:t>Savastata</a:t>
            </a:r>
            <a:r>
              <a:rPr lang="en-US" sz="2800" dirty="0" smtClean="0"/>
              <a:t>, a user-driven </a:t>
            </a:r>
            <a:r>
              <a:rPr lang="en-US" sz="2800" dirty="0" err="1"/>
              <a:t>S</a:t>
            </a:r>
            <a:r>
              <a:rPr lang="en-US" sz="2800" dirty="0" err="1" smtClean="0"/>
              <a:t>tata</a:t>
            </a:r>
            <a:r>
              <a:rPr lang="en-US" sz="2800" dirty="0" smtClean="0"/>
              <a:t> command saves SAS datasets as </a:t>
            </a:r>
            <a:r>
              <a:rPr lang="en-US" sz="2800" dirty="0" err="1" smtClean="0"/>
              <a:t>Stata</a:t>
            </a:r>
            <a:r>
              <a:rPr lang="en-US" sz="2800" dirty="0" smtClean="0"/>
              <a:t> datasets</a:t>
            </a:r>
            <a:endParaRPr lang="en-US" sz="2600" dirty="0" smtClean="0"/>
          </a:p>
          <a:p>
            <a:pPr lvl="1"/>
            <a:r>
              <a:rPr lang="en-US" sz="2600" dirty="0">
                <a:hlinkClick r:id="rId4"/>
              </a:rPr>
              <a:t>http://www.cpc.unc.edu/research/tools/data_analysis/sas_to_stata/transfer-tools/</a:t>
            </a:r>
            <a:r>
              <a:rPr lang="en-US" sz="2600" dirty="0" smtClean="0">
                <a:hlinkClick r:id="rId4"/>
              </a:rPr>
              <a:t>savastata.html</a:t>
            </a:r>
            <a:endParaRPr lang="en-US" sz="2600" dirty="0" smtClean="0"/>
          </a:p>
          <a:p>
            <a:pPr lvl="1"/>
            <a:r>
              <a:rPr lang="en-US" sz="2600" dirty="0" smtClean="0"/>
              <a:t>A </a:t>
            </a:r>
            <a:r>
              <a:rPr lang="en-US" sz="2600" dirty="0"/>
              <a:t>parallel command goes in the </a:t>
            </a:r>
            <a:r>
              <a:rPr lang="en-US" sz="2600" dirty="0" smtClean="0"/>
              <a:t>opposite </a:t>
            </a:r>
            <a:r>
              <a:rPr lang="en-US" sz="2600" dirty="0"/>
              <a:t>direction</a:t>
            </a:r>
            <a:endParaRPr lang="en-US" sz="2600" dirty="0" smtClean="0"/>
          </a:p>
          <a:p>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the Public </a:t>
            </a:r>
            <a:r>
              <a:rPr lang="en-US" dirty="0"/>
              <a:t>U</a:t>
            </a:r>
            <a:r>
              <a:rPr lang="en-US" dirty="0" smtClean="0"/>
              <a:t>se SIPP files</a:t>
            </a:r>
            <a:endParaRPr lang="en-US" dirty="0"/>
          </a:p>
        </p:txBody>
      </p:sp>
      <p:sp>
        <p:nvSpPr>
          <p:cNvPr id="3" name="Content Placeholder 2"/>
          <p:cNvSpPr>
            <a:spLocks noGrp="1"/>
          </p:cNvSpPr>
          <p:nvPr>
            <p:ph idx="1"/>
          </p:nvPr>
        </p:nvSpPr>
        <p:spPr>
          <a:xfrm>
            <a:off x="304800" y="1554162"/>
            <a:ext cx="8686800" cy="5063610"/>
          </a:xfrm>
        </p:spPr>
        <p:txBody>
          <a:bodyPr>
            <a:normAutofit fontScale="77500" lnSpcReduction="20000"/>
          </a:bodyPr>
          <a:lstStyle/>
          <a:p>
            <a:r>
              <a:rPr lang="en-US" sz="2800" dirty="0"/>
              <a:t>Common source for pre-formatted files with data labels:</a:t>
            </a:r>
          </a:p>
          <a:p>
            <a:pPr lvl="1"/>
            <a:r>
              <a:rPr lang="en-US" sz="2600" dirty="0">
                <a:hlinkClick r:id="rId3"/>
              </a:rPr>
              <a:t>http://www.nber.org/data/</a:t>
            </a:r>
            <a:r>
              <a:rPr lang="en-US" sz="2600" dirty="0" smtClean="0">
                <a:hlinkClick r:id="rId3"/>
              </a:rPr>
              <a:t>sipp.html</a:t>
            </a:r>
            <a:endParaRPr lang="en-US" sz="2600" dirty="0" smtClean="0"/>
          </a:p>
          <a:p>
            <a:pPr lvl="1"/>
            <a:r>
              <a:rPr lang="en-US" sz="2600" dirty="0" smtClean="0"/>
              <a:t>This is what I use</a:t>
            </a:r>
            <a:endParaRPr lang="en-US" sz="2600" dirty="0"/>
          </a:p>
          <a:p>
            <a:r>
              <a:rPr lang="en-US" sz="2800" dirty="0"/>
              <a:t>You can use NBER data labels with data extracted from Census FTP site, with a little </a:t>
            </a:r>
            <a:r>
              <a:rPr lang="en-US" sz="2800" dirty="0" smtClean="0"/>
              <a:t>work</a:t>
            </a:r>
          </a:p>
          <a:p>
            <a:r>
              <a:rPr lang="en-US" sz="2800" dirty="0" smtClean="0"/>
              <a:t>Center for Economic Policy Research has some edited abstracts, which can </a:t>
            </a:r>
            <a:r>
              <a:rPr lang="en-US" sz="2800" dirty="0"/>
              <a:t>be nice: </a:t>
            </a:r>
            <a:r>
              <a:rPr lang="en-US" sz="2800" dirty="0">
                <a:hlinkClick r:id="rId4"/>
              </a:rPr>
              <a:t>http://ceprdata.org/sipp-uniform-data-extracts/sipp-data</a:t>
            </a:r>
            <a:r>
              <a:rPr lang="en-US" sz="2800" dirty="0" smtClean="0">
                <a:hlinkClick r:id="rId4"/>
              </a:rPr>
              <a:t>/</a:t>
            </a:r>
            <a:endParaRPr lang="en-US" sz="2800" dirty="0" smtClean="0"/>
          </a:p>
          <a:p>
            <a:r>
              <a:rPr lang="en-US" sz="2800" dirty="0" smtClean="0"/>
              <a:t>If you want to draw down a few variables, you can use </a:t>
            </a:r>
            <a:r>
              <a:rPr lang="en-US" sz="2800" dirty="0" err="1" smtClean="0"/>
              <a:t>DataFerrett</a:t>
            </a:r>
            <a:endParaRPr lang="en-US" sz="2800" dirty="0" smtClean="0"/>
          </a:p>
          <a:p>
            <a:pPr lvl="1"/>
            <a:r>
              <a:rPr lang="en-US" sz="2600" dirty="0">
                <a:hlinkClick r:id="rId5"/>
              </a:rPr>
              <a:t>http://dataferrett.census.gov/</a:t>
            </a:r>
            <a:r>
              <a:rPr lang="en-US" sz="2600" dirty="0" smtClean="0">
                <a:hlinkClick r:id="rId5"/>
              </a:rPr>
              <a:t>LaunchDFA.html</a:t>
            </a:r>
            <a:endParaRPr lang="en-US" sz="2600" dirty="0" smtClean="0"/>
          </a:p>
          <a:p>
            <a:pPr lvl="1"/>
            <a:r>
              <a:rPr lang="en-US" sz="2600" dirty="0" smtClean="0"/>
              <a:t>No reason to do this to pull down a full panel</a:t>
            </a:r>
          </a:p>
          <a:p>
            <a:pPr lvl="1"/>
            <a:r>
              <a:rPr lang="en-US" sz="2600" dirty="0" smtClean="0"/>
              <a:t>You might use this to pull down a topical module</a:t>
            </a:r>
            <a:endParaRPr lang="en-US" sz="2600" dirty="0"/>
          </a:p>
          <a:p>
            <a:endParaRPr lang="en-US" sz="2800" dirty="0"/>
          </a:p>
        </p:txBody>
      </p:sp>
    </p:spTree>
    <p:extLst>
      <p:ext uri="{BB962C8B-B14F-4D97-AF65-F5344CB8AC3E}">
        <p14:creationId xmlns:p14="http://schemas.microsoft.com/office/powerpoint/2010/main" val="30077668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7576"/>
            <a:ext cx="8686800" cy="698995"/>
          </a:xfrm>
        </p:spPr>
        <p:txBody>
          <a:bodyPr>
            <a:normAutofit/>
          </a:bodyPr>
          <a:lstStyle/>
          <a:p>
            <a:r>
              <a:rPr lang="en-US" sz="3800" dirty="0" smtClean="0"/>
              <a:t>SIPP Panels: Dates and Sample Size</a:t>
            </a:r>
            <a:endParaRPr lang="en-US" sz="3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3149194"/>
              </p:ext>
            </p:extLst>
          </p:nvPr>
        </p:nvGraphicFramePr>
        <p:xfrm>
          <a:off x="-1" y="806571"/>
          <a:ext cx="9144004" cy="5182565"/>
        </p:xfrm>
        <a:graphic>
          <a:graphicData uri="http://schemas.openxmlformats.org/drawingml/2006/table">
            <a:tbl>
              <a:tblPr firstRow="1" bandRow="1">
                <a:tableStyleId>{5C22544A-7EE6-4342-B048-85BDC9FD1C3A}</a:tableStyleId>
              </a:tblPr>
              <a:tblGrid>
                <a:gridCol w="2286001"/>
                <a:gridCol w="1811303"/>
                <a:gridCol w="474698"/>
                <a:gridCol w="2286001"/>
                <a:gridCol w="2286001"/>
              </a:tblGrid>
              <a:tr h="678173">
                <a:tc>
                  <a:txBody>
                    <a:bodyPr/>
                    <a:lstStyle/>
                    <a:p>
                      <a:r>
                        <a:rPr lang="en-US" sz="2000" dirty="0" smtClean="0"/>
                        <a:t>Panel</a:t>
                      </a:r>
                      <a:endParaRPr lang="en-US" sz="2000" dirty="0"/>
                    </a:p>
                  </a:txBody>
                  <a:tcPr/>
                </a:tc>
                <a:tc>
                  <a:txBody>
                    <a:bodyPr/>
                    <a:lstStyle/>
                    <a:p>
                      <a:r>
                        <a:rPr lang="en-US" sz="2000" dirty="0" smtClean="0"/>
                        <a:t>Dates</a:t>
                      </a:r>
                      <a:endParaRPr lang="en-US" sz="2000" dirty="0"/>
                    </a:p>
                  </a:txBody>
                  <a:tcPr/>
                </a:tc>
                <a:tc gridSpan="2">
                  <a:txBody>
                    <a:bodyPr/>
                    <a:lstStyle/>
                    <a:p>
                      <a:r>
                        <a:rPr lang="en-US" sz="2000" dirty="0" smtClean="0"/>
                        <a:t>Wave 1, ref 4 Household</a:t>
                      </a:r>
                      <a:r>
                        <a:rPr lang="en-US" sz="2000" baseline="0" dirty="0" smtClean="0"/>
                        <a:t> Heads</a:t>
                      </a:r>
                      <a:endParaRPr lang="en-US" sz="2000" dirty="0"/>
                    </a:p>
                  </a:txBody>
                  <a:tcPr/>
                </a:tc>
                <a:tc hMerge="1">
                  <a:txBody>
                    <a:bodyPr/>
                    <a:lstStyle/>
                    <a:p>
                      <a:endParaRPr lang="en-US" sz="2000" dirty="0"/>
                    </a:p>
                  </a:txBody>
                  <a:tcPr/>
                </a:tc>
                <a:tc>
                  <a:txBody>
                    <a:bodyPr/>
                    <a:lstStyle/>
                    <a:p>
                      <a:r>
                        <a:rPr lang="en-US" sz="2000" dirty="0" smtClean="0"/>
                        <a:t>Wave</a:t>
                      </a:r>
                      <a:r>
                        <a:rPr lang="en-US" sz="2000" baseline="0" dirty="0" smtClean="0"/>
                        <a:t> 1, ref 4 n</a:t>
                      </a:r>
                      <a:endParaRPr lang="en-US" sz="2000" dirty="0"/>
                    </a:p>
                  </a:txBody>
                  <a:tcPr/>
                </a:tc>
              </a:tr>
              <a:tr h="678173">
                <a:tc gridSpan="5">
                  <a:txBody>
                    <a:bodyPr/>
                    <a:lstStyle/>
                    <a:p>
                      <a:pPr algn="l"/>
                      <a:r>
                        <a:rPr lang="en-US" sz="2000" dirty="0" smtClean="0"/>
                        <a:t>1976-1979</a:t>
                      </a:r>
                      <a:r>
                        <a:rPr lang="en-US" sz="2000" baseline="0" dirty="0" smtClean="0"/>
                        <a:t> Income Survey Development Program panel: Data can be accessed, and we can help you get them, but it will take some work</a:t>
                      </a:r>
                      <a:endParaRPr lang="en-US" sz="2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78173">
                <a:tc gridSpan="5">
                  <a:txBody>
                    <a:bodyPr/>
                    <a:lstStyle/>
                    <a:p>
                      <a:pPr algn="l"/>
                      <a:r>
                        <a:rPr lang="en-US" sz="2000" dirty="0" smtClean="0"/>
                        <a:t>1984-1989</a:t>
                      </a:r>
                      <a:r>
                        <a:rPr lang="en-US" sz="2000" baseline="0" dirty="0" smtClean="0"/>
                        <a:t> panels: harder to access, different file structure—still, they are available</a:t>
                      </a:r>
                      <a:endParaRPr lang="en-US" sz="20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83315">
                <a:tc>
                  <a:txBody>
                    <a:bodyPr/>
                    <a:lstStyle/>
                    <a:p>
                      <a:r>
                        <a:rPr lang="en-US" sz="1800" dirty="0" smtClean="0"/>
                        <a:t>1990</a:t>
                      </a:r>
                      <a:endParaRPr lang="en-US" sz="1800" dirty="0"/>
                    </a:p>
                  </a:txBody>
                  <a:tcPr/>
                </a:tc>
                <a:tc gridSpan="2">
                  <a:txBody>
                    <a:bodyPr/>
                    <a:lstStyle/>
                    <a:p>
                      <a:r>
                        <a:rPr lang="en-US" sz="1800" dirty="0" smtClean="0"/>
                        <a:t>1989-1992</a:t>
                      </a:r>
                      <a:endParaRPr lang="en-US" sz="1800" dirty="0"/>
                    </a:p>
                  </a:txBody>
                  <a:tcPr/>
                </a:tc>
                <a:tc hMerge="1">
                  <a:txBody>
                    <a:bodyPr/>
                    <a:lstStyle/>
                    <a:p>
                      <a:endParaRPr lang="en-US"/>
                    </a:p>
                  </a:txBody>
                  <a:tcPr/>
                </a:tc>
                <a:tc>
                  <a:txBody>
                    <a:bodyPr/>
                    <a:lstStyle/>
                    <a:p>
                      <a:r>
                        <a:rPr lang="en-US" sz="1800" dirty="0" smtClean="0"/>
                        <a:t>21,800</a:t>
                      </a:r>
                      <a:endParaRPr lang="en-US" sz="1800" dirty="0"/>
                    </a:p>
                  </a:txBody>
                  <a:tcPr/>
                </a:tc>
                <a:tc>
                  <a:txBody>
                    <a:bodyPr/>
                    <a:lstStyle/>
                    <a:p>
                      <a:r>
                        <a:rPr lang="en-US" sz="1800" dirty="0" smtClean="0"/>
                        <a:t>58,100</a:t>
                      </a:r>
                      <a:endParaRPr lang="en-US" sz="1800" dirty="0"/>
                    </a:p>
                  </a:txBody>
                  <a:tcPr/>
                </a:tc>
              </a:tr>
              <a:tr h="383315">
                <a:tc>
                  <a:txBody>
                    <a:bodyPr/>
                    <a:lstStyle/>
                    <a:p>
                      <a:r>
                        <a:rPr lang="en-US" sz="1800" dirty="0" smtClean="0"/>
                        <a:t>1991</a:t>
                      </a:r>
                      <a:endParaRPr lang="en-US" sz="1800" dirty="0"/>
                    </a:p>
                  </a:txBody>
                  <a:tcPr/>
                </a:tc>
                <a:tc gridSpan="2">
                  <a:txBody>
                    <a:bodyPr/>
                    <a:lstStyle/>
                    <a:p>
                      <a:r>
                        <a:rPr lang="en-US" sz="1800" dirty="0" smtClean="0"/>
                        <a:t>1990-1993</a:t>
                      </a:r>
                      <a:endParaRPr lang="en-US" sz="1800" dirty="0"/>
                    </a:p>
                  </a:txBody>
                  <a:tcPr/>
                </a:tc>
                <a:tc hMerge="1">
                  <a:txBody>
                    <a:bodyPr/>
                    <a:lstStyle/>
                    <a:p>
                      <a:endParaRPr lang="en-US"/>
                    </a:p>
                  </a:txBody>
                  <a:tcPr/>
                </a:tc>
                <a:tc>
                  <a:txBody>
                    <a:bodyPr/>
                    <a:lstStyle/>
                    <a:p>
                      <a:r>
                        <a:rPr lang="en-US" sz="1800" dirty="0" smtClean="0"/>
                        <a:t>14,200</a:t>
                      </a:r>
                      <a:endParaRPr lang="en-US" sz="1800" dirty="0"/>
                    </a:p>
                  </a:txBody>
                  <a:tcPr/>
                </a:tc>
                <a:tc>
                  <a:txBody>
                    <a:bodyPr/>
                    <a:lstStyle/>
                    <a:p>
                      <a:r>
                        <a:rPr lang="en-US" sz="1800" dirty="0" smtClean="0"/>
                        <a:t>37,400</a:t>
                      </a:r>
                      <a:endParaRPr lang="en-US" sz="1800" dirty="0"/>
                    </a:p>
                  </a:txBody>
                  <a:tcPr/>
                </a:tc>
              </a:tr>
              <a:tr h="383315">
                <a:tc>
                  <a:txBody>
                    <a:bodyPr/>
                    <a:lstStyle/>
                    <a:p>
                      <a:r>
                        <a:rPr lang="en-US" sz="1800" dirty="0" smtClean="0"/>
                        <a:t>1992</a:t>
                      </a:r>
                      <a:endParaRPr lang="en-US" sz="1800" dirty="0"/>
                    </a:p>
                  </a:txBody>
                  <a:tcPr/>
                </a:tc>
                <a:tc gridSpan="2">
                  <a:txBody>
                    <a:bodyPr/>
                    <a:lstStyle/>
                    <a:p>
                      <a:r>
                        <a:rPr lang="en-US" sz="1800" dirty="0" smtClean="0"/>
                        <a:t>1991-1995</a:t>
                      </a:r>
                      <a:endParaRPr lang="en-US" sz="1800" dirty="0"/>
                    </a:p>
                  </a:txBody>
                  <a:tcPr/>
                </a:tc>
                <a:tc hMerge="1">
                  <a:txBody>
                    <a:bodyPr/>
                    <a:lstStyle/>
                    <a:p>
                      <a:endParaRPr lang="en-US"/>
                    </a:p>
                  </a:txBody>
                  <a:tcPr/>
                </a:tc>
                <a:tc>
                  <a:txBody>
                    <a:bodyPr/>
                    <a:lstStyle/>
                    <a:p>
                      <a:r>
                        <a:rPr lang="en-US" sz="1800" smtClean="0"/>
                        <a:t>19,500</a:t>
                      </a:r>
                      <a:endParaRPr lang="en-US" sz="1800" dirty="0"/>
                    </a:p>
                  </a:txBody>
                  <a:tcPr/>
                </a:tc>
                <a:tc>
                  <a:txBody>
                    <a:bodyPr/>
                    <a:lstStyle/>
                    <a:p>
                      <a:r>
                        <a:rPr lang="en-US" sz="1800" dirty="0" smtClean="0"/>
                        <a:t>51,200</a:t>
                      </a:r>
                      <a:endParaRPr lang="en-US" sz="1800" dirty="0"/>
                    </a:p>
                  </a:txBody>
                  <a:tcPr/>
                </a:tc>
              </a:tr>
              <a:tr h="383315">
                <a:tc>
                  <a:txBody>
                    <a:bodyPr/>
                    <a:lstStyle/>
                    <a:p>
                      <a:r>
                        <a:rPr lang="en-US" sz="1800" dirty="0" smtClean="0"/>
                        <a:t>1993</a:t>
                      </a:r>
                      <a:endParaRPr lang="en-US" sz="1800" dirty="0"/>
                    </a:p>
                  </a:txBody>
                  <a:tcPr/>
                </a:tc>
                <a:tc gridSpan="2">
                  <a:txBody>
                    <a:bodyPr/>
                    <a:lstStyle/>
                    <a:p>
                      <a:r>
                        <a:rPr lang="en-US" sz="1800" dirty="0" smtClean="0"/>
                        <a:t>1992-1995</a:t>
                      </a:r>
                      <a:endParaRPr lang="en-US" sz="1800" dirty="0"/>
                    </a:p>
                  </a:txBody>
                  <a:tcPr/>
                </a:tc>
                <a:tc hMerge="1">
                  <a:txBody>
                    <a:bodyPr/>
                    <a:lstStyle/>
                    <a:p>
                      <a:endParaRPr lang="en-US"/>
                    </a:p>
                  </a:txBody>
                  <a:tcPr/>
                </a:tc>
                <a:tc>
                  <a:txBody>
                    <a:bodyPr/>
                    <a:lstStyle/>
                    <a:p>
                      <a:r>
                        <a:rPr lang="en-US" sz="1800" dirty="0" smtClean="0"/>
                        <a:t>19,796</a:t>
                      </a:r>
                      <a:endParaRPr lang="en-US" sz="1800" dirty="0"/>
                    </a:p>
                  </a:txBody>
                  <a:tcPr/>
                </a:tc>
                <a:tc>
                  <a:txBody>
                    <a:bodyPr/>
                    <a:lstStyle/>
                    <a:p>
                      <a:r>
                        <a:rPr lang="en-US" sz="1800" dirty="0" smtClean="0"/>
                        <a:t>52,000</a:t>
                      </a:r>
                      <a:endParaRPr lang="en-US" sz="1800" dirty="0"/>
                    </a:p>
                  </a:txBody>
                  <a:tcPr/>
                </a:tc>
              </a:tr>
              <a:tr h="383315">
                <a:tc>
                  <a:txBody>
                    <a:bodyPr/>
                    <a:lstStyle/>
                    <a:p>
                      <a:r>
                        <a:rPr lang="en-US" sz="1800" dirty="0" smtClean="0"/>
                        <a:t>1996</a:t>
                      </a:r>
                      <a:endParaRPr lang="en-US" sz="1800" dirty="0"/>
                    </a:p>
                  </a:txBody>
                  <a:tcPr/>
                </a:tc>
                <a:tc gridSpan="2">
                  <a:txBody>
                    <a:bodyPr/>
                    <a:lstStyle/>
                    <a:p>
                      <a:r>
                        <a:rPr lang="en-US" sz="1800" dirty="0" smtClean="0"/>
                        <a:t>1996-2000</a:t>
                      </a:r>
                      <a:endParaRPr lang="en-US" sz="1800" dirty="0"/>
                    </a:p>
                  </a:txBody>
                  <a:tcPr/>
                </a:tc>
                <a:tc hMerge="1">
                  <a:txBody>
                    <a:bodyPr/>
                    <a:lstStyle/>
                    <a:p>
                      <a:endParaRPr lang="en-US"/>
                    </a:p>
                  </a:txBody>
                  <a:tcPr/>
                </a:tc>
                <a:tc>
                  <a:txBody>
                    <a:bodyPr/>
                    <a:lstStyle/>
                    <a:p>
                      <a:r>
                        <a:rPr lang="en-US" sz="1800" dirty="0" smtClean="0"/>
                        <a:t>36,730</a:t>
                      </a:r>
                      <a:endParaRPr lang="en-US" sz="1800" dirty="0"/>
                    </a:p>
                  </a:txBody>
                  <a:tcPr/>
                </a:tc>
                <a:tc>
                  <a:txBody>
                    <a:bodyPr/>
                    <a:lstStyle/>
                    <a:p>
                      <a:r>
                        <a:rPr lang="en-US" sz="1800" dirty="0" smtClean="0"/>
                        <a:t>95,300</a:t>
                      </a:r>
                      <a:endParaRPr lang="en-US" sz="1800" dirty="0"/>
                    </a:p>
                  </a:txBody>
                  <a:tcPr/>
                </a:tc>
              </a:tr>
              <a:tr h="383315">
                <a:tc>
                  <a:txBody>
                    <a:bodyPr/>
                    <a:lstStyle/>
                    <a:p>
                      <a:r>
                        <a:rPr lang="en-US" sz="1800" dirty="0" smtClean="0"/>
                        <a:t>2001</a:t>
                      </a:r>
                      <a:endParaRPr lang="en-US" sz="1800" dirty="0"/>
                    </a:p>
                  </a:txBody>
                  <a:tcPr/>
                </a:tc>
                <a:tc gridSpan="2">
                  <a:txBody>
                    <a:bodyPr/>
                    <a:lstStyle/>
                    <a:p>
                      <a:r>
                        <a:rPr lang="en-US" sz="1800" dirty="0" smtClean="0"/>
                        <a:t>2001-2003</a:t>
                      </a:r>
                      <a:endParaRPr lang="en-US" sz="1800" dirty="0"/>
                    </a:p>
                  </a:txBody>
                  <a:tcPr/>
                </a:tc>
                <a:tc hMerge="1">
                  <a:txBody>
                    <a:bodyPr/>
                    <a:lstStyle/>
                    <a:p>
                      <a:endParaRPr lang="en-US"/>
                    </a:p>
                  </a:txBody>
                  <a:tcPr/>
                </a:tc>
                <a:tc>
                  <a:txBody>
                    <a:bodyPr/>
                    <a:lstStyle/>
                    <a:p>
                      <a:r>
                        <a:rPr lang="en-US" sz="1800" dirty="0" smtClean="0"/>
                        <a:t>35,100</a:t>
                      </a:r>
                      <a:endParaRPr lang="en-US" sz="1800" dirty="0"/>
                    </a:p>
                  </a:txBody>
                  <a:tcPr/>
                </a:tc>
                <a:tc>
                  <a:txBody>
                    <a:bodyPr/>
                    <a:lstStyle/>
                    <a:p>
                      <a:r>
                        <a:rPr lang="en-US" sz="1800" dirty="0" smtClean="0"/>
                        <a:t>90,200</a:t>
                      </a:r>
                      <a:endParaRPr lang="en-US" sz="1800" dirty="0"/>
                    </a:p>
                  </a:txBody>
                  <a:tcPr/>
                </a:tc>
              </a:tr>
              <a:tr h="383315">
                <a:tc>
                  <a:txBody>
                    <a:bodyPr/>
                    <a:lstStyle/>
                    <a:p>
                      <a:r>
                        <a:rPr lang="en-US" sz="1800" dirty="0" smtClean="0"/>
                        <a:t>2004</a:t>
                      </a:r>
                      <a:endParaRPr lang="en-US" sz="1800" dirty="0"/>
                    </a:p>
                  </a:txBody>
                  <a:tcPr/>
                </a:tc>
                <a:tc gridSpan="2">
                  <a:txBody>
                    <a:bodyPr/>
                    <a:lstStyle/>
                    <a:p>
                      <a:r>
                        <a:rPr lang="en-US" sz="1800" dirty="0" smtClean="0"/>
                        <a:t>2004-2007</a:t>
                      </a:r>
                      <a:endParaRPr lang="en-US" sz="1800" dirty="0"/>
                    </a:p>
                  </a:txBody>
                  <a:tcPr/>
                </a:tc>
                <a:tc hMerge="1">
                  <a:txBody>
                    <a:bodyPr/>
                    <a:lstStyle/>
                    <a:p>
                      <a:endParaRPr lang="en-US"/>
                    </a:p>
                  </a:txBody>
                  <a:tcPr/>
                </a:tc>
                <a:tc>
                  <a:txBody>
                    <a:bodyPr/>
                    <a:lstStyle/>
                    <a:p>
                      <a:r>
                        <a:rPr lang="en-US" sz="1800" dirty="0" smtClean="0"/>
                        <a:t>43,500</a:t>
                      </a:r>
                      <a:endParaRPr lang="en-US" sz="1800" dirty="0"/>
                    </a:p>
                  </a:txBody>
                  <a:tcPr/>
                </a:tc>
                <a:tc>
                  <a:txBody>
                    <a:bodyPr/>
                    <a:lstStyle/>
                    <a:p>
                      <a:r>
                        <a:rPr lang="en-US" sz="1800" dirty="0" smtClean="0"/>
                        <a:t>110,700</a:t>
                      </a:r>
                      <a:endParaRPr lang="en-US" sz="1800" dirty="0"/>
                    </a:p>
                  </a:txBody>
                  <a:tcPr/>
                </a:tc>
              </a:tr>
              <a:tr h="383315">
                <a:tc>
                  <a:txBody>
                    <a:bodyPr/>
                    <a:lstStyle/>
                    <a:p>
                      <a:r>
                        <a:rPr lang="en-US" sz="2000" dirty="0" smtClean="0"/>
                        <a:t>2008</a:t>
                      </a:r>
                      <a:endParaRPr lang="en-US" sz="2000" dirty="0"/>
                    </a:p>
                  </a:txBody>
                  <a:tcPr/>
                </a:tc>
                <a:tc gridSpan="2">
                  <a:txBody>
                    <a:bodyPr/>
                    <a:lstStyle/>
                    <a:p>
                      <a:r>
                        <a:rPr lang="en-US" sz="2000" dirty="0" smtClean="0"/>
                        <a:t>2008-2013</a:t>
                      </a:r>
                      <a:endParaRPr lang="en-US" sz="2000" dirty="0"/>
                    </a:p>
                  </a:txBody>
                  <a:tcPr/>
                </a:tc>
                <a:tc hMerge="1">
                  <a:txBody>
                    <a:bodyPr/>
                    <a:lstStyle/>
                    <a:p>
                      <a:endParaRPr lang="en-US"/>
                    </a:p>
                  </a:txBody>
                  <a:tcPr/>
                </a:tc>
                <a:tc>
                  <a:txBody>
                    <a:bodyPr/>
                    <a:lstStyle/>
                    <a:p>
                      <a:r>
                        <a:rPr lang="en-US" sz="2000" dirty="0" smtClean="0"/>
                        <a:t>42,000</a:t>
                      </a:r>
                      <a:endParaRPr lang="en-US" sz="2000" dirty="0"/>
                    </a:p>
                  </a:txBody>
                  <a:tcPr/>
                </a:tc>
                <a:tc>
                  <a:txBody>
                    <a:bodyPr/>
                    <a:lstStyle/>
                    <a:p>
                      <a:r>
                        <a:rPr lang="en-US" sz="2000" dirty="0" smtClean="0"/>
                        <a:t>105,600</a:t>
                      </a:r>
                      <a:endParaRPr lang="en-US" sz="2000" dirty="0"/>
                    </a:p>
                  </a:txBody>
                  <a:tcPr/>
                </a:tc>
              </a:tr>
            </a:tbl>
          </a:graphicData>
        </a:graphic>
      </p:graphicFrame>
      <p:sp>
        <p:nvSpPr>
          <p:cNvPr id="3" name="TextBox 2"/>
          <p:cNvSpPr txBox="1"/>
          <p:nvPr/>
        </p:nvSpPr>
        <p:spPr>
          <a:xfrm>
            <a:off x="133163" y="6061970"/>
            <a:ext cx="9010838" cy="769441"/>
          </a:xfrm>
          <a:prstGeom prst="rect">
            <a:avLst/>
          </a:prstGeom>
          <a:noFill/>
        </p:spPr>
        <p:txBody>
          <a:bodyPr wrap="square" rtlCol="0">
            <a:spAutoFit/>
          </a:bodyPr>
          <a:lstStyle/>
          <a:p>
            <a:r>
              <a:rPr lang="en-US" sz="2200" b="1" dirty="0" smtClean="0"/>
              <a:t>Major redesign with the 1996 panel, so this week we will use that and the more recent panels</a:t>
            </a:r>
            <a:endParaRPr lang="en-US" sz="2200" b="1" dirty="0"/>
          </a:p>
        </p:txBody>
      </p:sp>
    </p:spTree>
    <p:extLst>
      <p:ext uri="{BB962C8B-B14F-4D97-AF65-F5344CB8AC3E}">
        <p14:creationId xmlns:p14="http://schemas.microsoft.com/office/powerpoint/2010/main" val="23063911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620" y="107576"/>
            <a:ext cx="8530395" cy="1336956"/>
          </a:xfrm>
        </p:spPr>
        <p:txBody>
          <a:bodyPr/>
          <a:lstStyle/>
          <a:p>
            <a:r>
              <a:rPr lang="en-US" dirty="0" smtClean="0"/>
              <a:t>“The Early Years”</a:t>
            </a:r>
            <a:br>
              <a:rPr lang="en-US" dirty="0" smtClean="0"/>
            </a:br>
            <a:r>
              <a:rPr lang="en-US" sz="3200" dirty="0" smtClean="0"/>
              <a:t>Challenges with the 1984-1989 Panels</a:t>
            </a:r>
            <a:endParaRPr lang="en-US" sz="3200" dirty="0"/>
          </a:p>
        </p:txBody>
      </p:sp>
      <p:sp>
        <p:nvSpPr>
          <p:cNvPr id="5" name="Content Placeholder 4"/>
          <p:cNvSpPr>
            <a:spLocks noGrp="1"/>
          </p:cNvSpPr>
          <p:nvPr>
            <p:ph idx="1"/>
          </p:nvPr>
        </p:nvSpPr>
        <p:spPr>
          <a:xfrm>
            <a:off x="549275" y="1600200"/>
            <a:ext cx="8042276" cy="5023979"/>
          </a:xfrm>
        </p:spPr>
        <p:txBody>
          <a:bodyPr/>
          <a:lstStyle/>
          <a:p>
            <a:r>
              <a:rPr lang="en-US" dirty="0" smtClean="0"/>
              <a:t>Structured as person-wave observations</a:t>
            </a:r>
          </a:p>
          <a:p>
            <a:pPr lvl="1"/>
            <a:r>
              <a:rPr lang="en-US" dirty="0" smtClean="0"/>
              <a:t>1990-2008 SIPP panels are person-months</a:t>
            </a:r>
          </a:p>
          <a:p>
            <a:pPr lvl="1"/>
            <a:r>
              <a:rPr lang="en-US" dirty="0" smtClean="0"/>
              <a:t>To make monthly variables useful, need to first “reshape long” into person-month</a:t>
            </a:r>
          </a:p>
          <a:p>
            <a:pPr lvl="2"/>
            <a:r>
              <a:rPr lang="en-US" dirty="0" smtClean="0"/>
              <a:t>Complicated by presence of 5</a:t>
            </a:r>
            <a:r>
              <a:rPr lang="en-US" baseline="30000" dirty="0" smtClean="0"/>
              <a:t>th</a:t>
            </a:r>
            <a:r>
              <a:rPr lang="en-US" dirty="0" smtClean="0"/>
              <a:t> month in some waves; can usually ignore this</a:t>
            </a:r>
          </a:p>
          <a:p>
            <a:r>
              <a:rPr lang="en-US" dirty="0" smtClean="0"/>
              <a:t>Huge files with many, many variables</a:t>
            </a:r>
          </a:p>
          <a:p>
            <a:pPr lvl="2"/>
            <a:r>
              <a:rPr lang="en-US" dirty="0"/>
              <a:t>I</a:t>
            </a:r>
            <a:r>
              <a:rPr lang="en-US" dirty="0" smtClean="0"/>
              <a:t>nput statements run up against variable limits when grabbing the full wave files</a:t>
            </a:r>
            <a:endParaRPr lang="en-US" dirty="0"/>
          </a:p>
          <a:p>
            <a:pPr lvl="2"/>
            <a:endParaRPr lang="en-US" dirty="0" smtClean="0"/>
          </a:p>
          <a:p>
            <a:pPr marL="66675" indent="0">
              <a:buNone/>
            </a:pPr>
            <a:r>
              <a:rPr lang="en-US" dirty="0"/>
              <a:t>Thanks to Matt Rutledge for creating these slides</a:t>
            </a:r>
          </a:p>
          <a:p>
            <a:pPr marL="66675" indent="0">
              <a:buNone/>
            </a:pPr>
            <a:endParaRPr lang="en-US" dirty="0" smtClean="0"/>
          </a:p>
        </p:txBody>
      </p:sp>
    </p:spTree>
    <p:extLst>
      <p:ext uri="{BB962C8B-B14F-4D97-AF65-F5344CB8AC3E}">
        <p14:creationId xmlns:p14="http://schemas.microsoft.com/office/powerpoint/2010/main" val="4981742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20" y="107576"/>
            <a:ext cx="8599051" cy="1336956"/>
          </a:xfrm>
        </p:spPr>
        <p:txBody>
          <a:bodyPr/>
          <a:lstStyle/>
          <a:p>
            <a:r>
              <a:rPr lang="en-US" dirty="0"/>
              <a:t>“The Early Years”</a:t>
            </a:r>
            <a:br>
              <a:rPr lang="en-US" dirty="0"/>
            </a:br>
            <a:r>
              <a:rPr lang="en-US" sz="3200" dirty="0"/>
              <a:t>Challenges with the 1984-1989 Panels</a:t>
            </a:r>
          </a:p>
        </p:txBody>
      </p:sp>
      <p:sp>
        <p:nvSpPr>
          <p:cNvPr id="3" name="Content Placeholder 2"/>
          <p:cNvSpPr>
            <a:spLocks noGrp="1"/>
          </p:cNvSpPr>
          <p:nvPr>
            <p:ph idx="1"/>
          </p:nvPr>
        </p:nvSpPr>
        <p:spPr>
          <a:xfrm>
            <a:off x="549275" y="1600200"/>
            <a:ext cx="8042276" cy="5109785"/>
          </a:xfrm>
        </p:spPr>
        <p:txBody>
          <a:bodyPr>
            <a:normAutofit fontScale="77500" lnSpcReduction="20000"/>
          </a:bodyPr>
          <a:lstStyle/>
          <a:p>
            <a:r>
              <a:rPr lang="en-US" dirty="0" smtClean="0"/>
              <a:t>Documentation spotty</a:t>
            </a:r>
          </a:p>
          <a:p>
            <a:r>
              <a:rPr lang="en-US" dirty="0" smtClean="0"/>
              <a:t>Like 1990-93, many variables have unhelpful names</a:t>
            </a:r>
          </a:p>
          <a:p>
            <a:pPr lvl="1"/>
            <a:r>
              <a:rPr lang="en-US" dirty="0" smtClean="0"/>
              <a:t>Example: Hours worked in job 1 is WS12025 instead of EJBHRS1</a:t>
            </a:r>
          </a:p>
          <a:p>
            <a:r>
              <a:rPr lang="en-US" dirty="0" smtClean="0"/>
              <a:t>Some variables even change names </a:t>
            </a:r>
            <a:r>
              <a:rPr lang="en-US" i="1" dirty="0" smtClean="0"/>
              <a:t>between waves</a:t>
            </a:r>
            <a:endParaRPr lang="en-US" dirty="0" smtClean="0"/>
          </a:p>
          <a:p>
            <a:pPr lvl="1"/>
            <a:r>
              <a:rPr lang="en-US" dirty="0" smtClean="0"/>
              <a:t>Example: Hours worked in business 2 is SE22212 in wave 1, SE22312 in waves 2-7 of 1986 panel</a:t>
            </a:r>
          </a:p>
          <a:p>
            <a:r>
              <a:rPr lang="en-US" dirty="0" smtClean="0"/>
              <a:t>Missing some obvious variables</a:t>
            </a:r>
          </a:p>
          <a:p>
            <a:pPr lvl="1"/>
            <a:r>
              <a:rPr lang="en-US" dirty="0" smtClean="0"/>
              <a:t>1984: no union status</a:t>
            </a:r>
          </a:p>
          <a:p>
            <a:pPr lvl="1"/>
            <a:r>
              <a:rPr lang="en-US" dirty="0" smtClean="0"/>
              <a:t>1989: no citizenship</a:t>
            </a:r>
          </a:p>
          <a:p>
            <a:r>
              <a:rPr lang="en-US" dirty="0" smtClean="0"/>
              <a:t>Overlapping panels, but 1988 panel only 6 waves, 1989 only 3 waves</a:t>
            </a:r>
          </a:p>
          <a:p>
            <a:endParaRPr lang="en-US" dirty="0"/>
          </a:p>
          <a:p>
            <a:pPr marL="0" indent="0">
              <a:buNone/>
            </a:pPr>
            <a:r>
              <a:rPr lang="en-US" dirty="0" smtClean="0"/>
              <a:t>Thanks to Matt Rutledge for creating these slides</a:t>
            </a:r>
            <a:endParaRPr lang="en-US" dirty="0"/>
          </a:p>
        </p:txBody>
      </p:sp>
    </p:spTree>
    <p:extLst>
      <p:ext uri="{BB962C8B-B14F-4D97-AF65-F5344CB8AC3E}">
        <p14:creationId xmlns:p14="http://schemas.microsoft.com/office/powerpoint/2010/main" val="255676419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SIPP Waves 1990-1993</a:t>
            </a:r>
            <a:endParaRPr lang="en-US" dirty="0"/>
          </a:p>
        </p:txBody>
      </p:sp>
      <p:sp>
        <p:nvSpPr>
          <p:cNvPr id="3" name="Content Placeholder 2"/>
          <p:cNvSpPr>
            <a:spLocks noGrp="1"/>
          </p:cNvSpPr>
          <p:nvPr>
            <p:ph idx="1"/>
          </p:nvPr>
        </p:nvSpPr>
        <p:spPr/>
        <p:txBody>
          <a:bodyPr>
            <a:normAutofit lnSpcReduction="10000"/>
          </a:bodyPr>
          <a:lstStyle/>
          <a:p>
            <a:r>
              <a:rPr lang="en-US" dirty="0" smtClean="0"/>
              <a:t>Similar file structure to the later panels, organized in person-month observations</a:t>
            </a:r>
          </a:p>
          <a:p>
            <a:r>
              <a:rPr lang="en-US" dirty="0" smtClean="0"/>
              <a:t>Still used a paper instrument (transitioning to a computer assisted instrument in 1996)</a:t>
            </a:r>
          </a:p>
          <a:p>
            <a:r>
              <a:rPr lang="en-US" dirty="0" smtClean="0"/>
              <a:t>Many variable names different from 1996-2008 panels, but often only </a:t>
            </a:r>
            <a:r>
              <a:rPr lang="en-US" u="sng" dirty="0" smtClean="0"/>
              <a:t>slightly</a:t>
            </a:r>
            <a:r>
              <a:rPr lang="en-US" dirty="0" smtClean="0"/>
              <a:t> different</a:t>
            </a:r>
          </a:p>
          <a:p>
            <a:r>
              <a:rPr lang="en-US" dirty="0" smtClean="0"/>
              <a:t>1990-1993 panels are shorter and overlap</a:t>
            </a:r>
          </a:p>
          <a:p>
            <a:r>
              <a:rPr lang="en-US" dirty="0" smtClean="0"/>
              <a:t>You can stack multiple panels for added statistical power for point-in-time estimates</a:t>
            </a:r>
            <a:endParaRPr lang="en-US" dirty="0"/>
          </a:p>
        </p:txBody>
      </p:sp>
    </p:spTree>
    <p:extLst>
      <p:ext uri="{BB962C8B-B14F-4D97-AF65-F5344CB8AC3E}">
        <p14:creationId xmlns:p14="http://schemas.microsoft.com/office/powerpoint/2010/main" val="29205862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Issues</a:t>
            </a:r>
            <a:br>
              <a:rPr lang="en-US" dirty="0" smtClean="0"/>
            </a:br>
            <a:r>
              <a:rPr lang="en-US" sz="2800" dirty="0" smtClean="0"/>
              <a:t>(Not just mine as a dad with young kiddos…)</a:t>
            </a:r>
            <a:endParaRPr lang="en-US" sz="2800" dirty="0"/>
          </a:p>
        </p:txBody>
      </p:sp>
      <p:sp>
        <p:nvSpPr>
          <p:cNvPr id="3" name="Content Placeholder 2"/>
          <p:cNvSpPr>
            <a:spLocks noGrp="1"/>
          </p:cNvSpPr>
          <p:nvPr>
            <p:ph idx="1"/>
          </p:nvPr>
        </p:nvSpPr>
        <p:spPr>
          <a:xfrm>
            <a:off x="549275" y="1600200"/>
            <a:ext cx="8042276" cy="4955335"/>
          </a:xfrm>
        </p:spPr>
        <p:txBody>
          <a:bodyPr>
            <a:normAutofit lnSpcReduction="10000"/>
          </a:bodyPr>
          <a:lstStyle/>
          <a:p>
            <a:r>
              <a:rPr lang="en-US" dirty="0" smtClean="0"/>
              <a:t>SIPP files have many variables for many observations</a:t>
            </a:r>
          </a:p>
          <a:p>
            <a:r>
              <a:rPr lang="en-US" dirty="0" smtClean="0"/>
              <a:t>Can lead to serious memory limitations</a:t>
            </a:r>
          </a:p>
          <a:p>
            <a:r>
              <a:rPr lang="en-US" dirty="0" smtClean="0"/>
              <a:t>You need to check the capacity of your machine, and it’s worth it to invest in extra ram </a:t>
            </a:r>
          </a:p>
          <a:p>
            <a:pPr lvl="1"/>
            <a:r>
              <a:rPr lang="en-US" dirty="0" smtClean="0"/>
              <a:t>Will allow you to process faster, and keep doing other things in the meantime</a:t>
            </a:r>
          </a:p>
          <a:p>
            <a:pPr lvl="1"/>
            <a:r>
              <a:rPr lang="en-US" dirty="0" smtClean="0"/>
              <a:t>This is also why it’s good to build do files with your analyses, so you can make a change and set to run while you do something else</a:t>
            </a:r>
          </a:p>
          <a:p>
            <a:r>
              <a:rPr lang="en-US" dirty="0" smtClean="0"/>
              <a:t>When you load in a dataset, keep </a:t>
            </a:r>
            <a:r>
              <a:rPr lang="en-US" b="1" u="sng" dirty="0" smtClean="0"/>
              <a:t>only</a:t>
            </a:r>
            <a:r>
              <a:rPr lang="en-US" dirty="0" smtClean="0"/>
              <a:t> the observations and variables you need</a:t>
            </a:r>
            <a:endParaRPr lang="en-US" dirty="0"/>
          </a:p>
        </p:txBody>
      </p:sp>
    </p:spTree>
    <p:extLst>
      <p:ext uri="{BB962C8B-B14F-4D97-AF65-F5344CB8AC3E}">
        <p14:creationId xmlns:p14="http://schemas.microsoft.com/office/powerpoint/2010/main" val="80233197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Documentation</a:t>
            </a:r>
            <a:endParaRPr lang="en-US" dirty="0"/>
          </a:p>
        </p:txBody>
      </p:sp>
      <p:sp>
        <p:nvSpPr>
          <p:cNvPr id="3" name="Content Placeholder 2"/>
          <p:cNvSpPr>
            <a:spLocks noGrp="1"/>
          </p:cNvSpPr>
          <p:nvPr>
            <p:ph idx="1"/>
          </p:nvPr>
        </p:nvSpPr>
        <p:spPr>
          <a:xfrm>
            <a:off x="304800" y="1554162"/>
            <a:ext cx="8686800" cy="4932729"/>
          </a:xfrm>
        </p:spPr>
        <p:txBody>
          <a:bodyPr>
            <a:normAutofit fontScale="92500" lnSpcReduction="10000"/>
          </a:bodyPr>
          <a:lstStyle/>
          <a:p>
            <a:r>
              <a:rPr lang="en-US" b="1" dirty="0" smtClean="0"/>
              <a:t>SIPP User Guide: </a:t>
            </a:r>
            <a:r>
              <a:rPr lang="en-US" dirty="0" smtClean="0"/>
              <a:t>Comprehensive source of information. Has numerous updates</a:t>
            </a:r>
          </a:p>
          <a:p>
            <a:pPr lvl="1"/>
            <a:r>
              <a:rPr lang="en-US" dirty="0">
                <a:hlinkClick r:id="rId2"/>
              </a:rPr>
              <a:t>http://www.census.gov/programs-surveys/sipp/methodology/users-</a:t>
            </a:r>
            <a:r>
              <a:rPr lang="en-US" dirty="0" smtClean="0">
                <a:hlinkClick r:id="rId2"/>
              </a:rPr>
              <a:t>guide.html</a:t>
            </a:r>
            <a:endParaRPr lang="en-US" dirty="0" smtClean="0"/>
          </a:p>
          <a:p>
            <a:pPr lvl="1"/>
            <a:r>
              <a:rPr lang="en-US" dirty="0" smtClean="0"/>
              <a:t>Data Dictionaries: I like the SIPP FTP site for these</a:t>
            </a:r>
          </a:p>
          <a:p>
            <a:pPr lvl="1"/>
            <a:r>
              <a:rPr lang="en-US" dirty="0">
                <a:hlinkClick r:id="rId3"/>
              </a:rPr>
              <a:t>http://www.census.gov/programs-surveys/sipp/tech-documentation/data-</a:t>
            </a:r>
            <a:r>
              <a:rPr lang="en-US" dirty="0" smtClean="0">
                <a:hlinkClick r:id="rId3"/>
              </a:rPr>
              <a:t>dictionaries.html</a:t>
            </a:r>
            <a:endParaRPr lang="en-US" dirty="0" smtClean="0"/>
          </a:p>
          <a:p>
            <a:pPr lvl="1"/>
            <a:r>
              <a:rPr lang="en-US" dirty="0" smtClean="0"/>
              <a:t>Content of </a:t>
            </a:r>
            <a:r>
              <a:rPr lang="en-US" b="1" dirty="0" smtClean="0"/>
              <a:t>most</a:t>
            </a:r>
            <a:r>
              <a:rPr lang="en-US" dirty="0" smtClean="0"/>
              <a:t> variables stays the same across 1996-2008 panels</a:t>
            </a:r>
            <a:endParaRPr lang="en-US" dirty="0"/>
          </a:p>
          <a:p>
            <a:pPr lvl="1"/>
            <a:r>
              <a:rPr lang="en-US" b="1" dirty="0"/>
              <a:t>B</a:t>
            </a:r>
            <a:r>
              <a:rPr lang="en-US" b="1" dirty="0" smtClean="0"/>
              <a:t>ut there are some changes!!!</a:t>
            </a:r>
          </a:p>
          <a:p>
            <a:pPr lvl="2"/>
            <a:r>
              <a:rPr lang="en-US" dirty="0" smtClean="0"/>
              <a:t>Coding of the main race variable changes in 2004 panel</a:t>
            </a:r>
          </a:p>
          <a:p>
            <a:pPr lvl="2"/>
            <a:r>
              <a:rPr lang="en-US" dirty="0" smtClean="0"/>
              <a:t>Metropolitan Statistical Areas identified &lt;= 2001 panel</a:t>
            </a:r>
          </a:p>
          <a:p>
            <a:pPr lvl="2"/>
            <a:r>
              <a:rPr lang="en-US" dirty="0" smtClean="0"/>
              <a:t>Changed to metro area = 0,1 in 2004</a:t>
            </a:r>
          </a:p>
          <a:p>
            <a:pPr lvl="2"/>
            <a:r>
              <a:rPr lang="en-US" dirty="0" smtClean="0"/>
              <a:t>Detailed ethnic </a:t>
            </a:r>
            <a:r>
              <a:rPr lang="en-US" dirty="0"/>
              <a:t>origin reduced to Hispanic Origin </a:t>
            </a:r>
            <a:r>
              <a:rPr lang="en-US" dirty="0" smtClean="0"/>
              <a:t>0,1 in 2004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25056"/>
          </a:xfrm>
        </p:spPr>
        <p:txBody>
          <a:bodyPr/>
          <a:lstStyle/>
          <a:p>
            <a:r>
              <a:rPr lang="en-US" dirty="0" smtClean="0"/>
              <a:t>File Structure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86801953"/>
              </p:ext>
            </p:extLst>
          </p:nvPr>
        </p:nvGraphicFramePr>
        <p:xfrm>
          <a:off x="549275" y="1239817"/>
          <a:ext cx="8042275" cy="4719320"/>
        </p:xfrm>
        <a:graphic>
          <a:graphicData uri="http://schemas.openxmlformats.org/drawingml/2006/table">
            <a:tbl>
              <a:tblPr firstRow="1" bandRow="1">
                <a:tableStyleId>{5C22544A-7EE6-4342-B048-85BDC9FD1C3A}</a:tableStyleId>
              </a:tblPr>
              <a:tblGrid>
                <a:gridCol w="1608455"/>
                <a:gridCol w="1608455"/>
                <a:gridCol w="1608455"/>
                <a:gridCol w="1608455"/>
                <a:gridCol w="1608455"/>
              </a:tblGrid>
              <a:tr h="370840">
                <a:tc>
                  <a:txBody>
                    <a:bodyPr/>
                    <a:lstStyle/>
                    <a:p>
                      <a:r>
                        <a:rPr lang="en-US" dirty="0" smtClean="0"/>
                        <a:t>Reference Month</a:t>
                      </a:r>
                      <a:endParaRPr lang="en-US" dirty="0"/>
                    </a:p>
                  </a:txBody>
                  <a:tcPr marL="84657" marR="84657"/>
                </a:tc>
                <a:tc>
                  <a:txBody>
                    <a:bodyPr/>
                    <a:lstStyle/>
                    <a:p>
                      <a:r>
                        <a:rPr lang="en-US" dirty="0" smtClean="0"/>
                        <a:t>Rot </a:t>
                      </a:r>
                      <a:r>
                        <a:rPr lang="en-US" dirty="0" err="1" smtClean="0"/>
                        <a:t>Grp</a:t>
                      </a:r>
                      <a:r>
                        <a:rPr lang="en-US" dirty="0" smtClean="0"/>
                        <a:t> 1</a:t>
                      </a:r>
                      <a:endParaRPr lang="en-US" dirty="0"/>
                    </a:p>
                  </a:txBody>
                  <a:tcPr marL="84657" marR="84657"/>
                </a:tc>
                <a:tc>
                  <a:txBody>
                    <a:bodyPr/>
                    <a:lstStyle/>
                    <a:p>
                      <a:r>
                        <a:rPr lang="en-US" dirty="0" smtClean="0"/>
                        <a:t>Rot </a:t>
                      </a:r>
                      <a:r>
                        <a:rPr lang="en-US" dirty="0" err="1" smtClean="0"/>
                        <a:t>Grp</a:t>
                      </a:r>
                      <a:r>
                        <a:rPr lang="en-US" dirty="0" smtClean="0"/>
                        <a:t> 2</a:t>
                      </a:r>
                      <a:endParaRPr lang="en-US" dirty="0"/>
                    </a:p>
                  </a:txBody>
                  <a:tcPr marL="84657" marR="84657"/>
                </a:tc>
                <a:tc>
                  <a:txBody>
                    <a:bodyPr/>
                    <a:lstStyle/>
                    <a:p>
                      <a:r>
                        <a:rPr lang="en-US" dirty="0" smtClean="0"/>
                        <a:t>Rot </a:t>
                      </a:r>
                      <a:r>
                        <a:rPr lang="en-US" dirty="0" err="1" smtClean="0"/>
                        <a:t>Grp</a:t>
                      </a:r>
                      <a:r>
                        <a:rPr lang="en-US" dirty="0" smtClean="0"/>
                        <a:t> 3</a:t>
                      </a:r>
                      <a:endParaRPr lang="en-US" dirty="0"/>
                    </a:p>
                  </a:txBody>
                  <a:tcPr marL="84657" marR="84657"/>
                </a:tc>
                <a:tc>
                  <a:txBody>
                    <a:bodyPr/>
                    <a:lstStyle/>
                    <a:p>
                      <a:r>
                        <a:rPr lang="en-US" dirty="0" smtClean="0"/>
                        <a:t>Rot </a:t>
                      </a:r>
                      <a:r>
                        <a:rPr lang="en-US" dirty="0" err="1" smtClean="0"/>
                        <a:t>Grp</a:t>
                      </a:r>
                      <a:r>
                        <a:rPr lang="en-US" dirty="0" smtClean="0"/>
                        <a:t> 4</a:t>
                      </a:r>
                      <a:endParaRPr lang="en-US" dirty="0"/>
                    </a:p>
                  </a:txBody>
                  <a:tcPr marL="84657" marR="84657"/>
                </a:tc>
              </a:tr>
              <a:tr h="370840">
                <a:tc>
                  <a:txBody>
                    <a:bodyPr/>
                    <a:lstStyle/>
                    <a:p>
                      <a:r>
                        <a:rPr lang="en-US" dirty="0" smtClean="0"/>
                        <a:t>12/95</a:t>
                      </a:r>
                      <a:endParaRPr lang="en-US" dirty="0"/>
                    </a:p>
                  </a:txBody>
                  <a:tcPr marL="84657" marR="84657"/>
                </a:tc>
                <a:tc>
                  <a:txBody>
                    <a:bodyPr/>
                    <a:lstStyle/>
                    <a:p>
                      <a:r>
                        <a:rPr lang="en-US" dirty="0" smtClean="0"/>
                        <a:t>W1</a:t>
                      </a:r>
                      <a:r>
                        <a:rPr lang="en-US" baseline="0" dirty="0" smtClean="0"/>
                        <a:t> Ref1</a:t>
                      </a:r>
                      <a:endParaRPr lang="en-US" dirty="0"/>
                    </a:p>
                  </a:txBody>
                  <a:tcPr marL="84657" marR="84657"/>
                </a:tc>
                <a:tc>
                  <a:txBody>
                    <a:bodyPr/>
                    <a:lstStyle/>
                    <a:p>
                      <a:endParaRPr lang="en-US"/>
                    </a:p>
                  </a:txBody>
                  <a:tcPr marL="84657" marR="84657"/>
                </a:tc>
                <a:tc>
                  <a:txBody>
                    <a:bodyPr/>
                    <a:lstStyle/>
                    <a:p>
                      <a:endParaRPr lang="en-US"/>
                    </a:p>
                  </a:txBody>
                  <a:tcPr marL="84657" marR="84657"/>
                </a:tc>
                <a:tc>
                  <a:txBody>
                    <a:bodyPr/>
                    <a:lstStyle/>
                    <a:p>
                      <a:endParaRPr lang="en-US"/>
                    </a:p>
                  </a:txBody>
                  <a:tcPr marL="84657" marR="84657"/>
                </a:tc>
              </a:tr>
              <a:tr h="370840">
                <a:tc>
                  <a:txBody>
                    <a:bodyPr/>
                    <a:lstStyle/>
                    <a:p>
                      <a:r>
                        <a:rPr lang="en-US" dirty="0" smtClean="0"/>
                        <a:t>1/96</a:t>
                      </a:r>
                    </a:p>
                  </a:txBody>
                  <a:tcPr marL="84657" marR="84657"/>
                </a:tc>
                <a:tc>
                  <a:txBody>
                    <a:bodyPr/>
                    <a:lstStyle/>
                    <a:p>
                      <a:r>
                        <a:rPr lang="en-US" dirty="0" smtClean="0"/>
                        <a:t>W1 Ref2</a:t>
                      </a:r>
                      <a:endParaRPr lang="en-US" dirty="0"/>
                    </a:p>
                  </a:txBody>
                  <a:tcPr marL="84657" marR="84657"/>
                </a:tc>
                <a:tc>
                  <a:txBody>
                    <a:bodyPr/>
                    <a:lstStyle/>
                    <a:p>
                      <a:r>
                        <a:rPr lang="en-US" dirty="0" smtClean="0"/>
                        <a:t>W1</a:t>
                      </a:r>
                      <a:r>
                        <a:rPr lang="en-US" baseline="0" dirty="0" smtClean="0"/>
                        <a:t> Ref1</a:t>
                      </a:r>
                      <a:endParaRPr lang="en-US" dirty="0"/>
                    </a:p>
                  </a:txBody>
                  <a:tcPr marL="84657" marR="84657"/>
                </a:tc>
                <a:tc>
                  <a:txBody>
                    <a:bodyPr/>
                    <a:lstStyle/>
                    <a:p>
                      <a:endParaRPr lang="en-US"/>
                    </a:p>
                  </a:txBody>
                  <a:tcPr marL="84657" marR="84657"/>
                </a:tc>
                <a:tc>
                  <a:txBody>
                    <a:bodyPr/>
                    <a:lstStyle/>
                    <a:p>
                      <a:endParaRPr lang="en-US"/>
                    </a:p>
                  </a:txBody>
                  <a:tcPr marL="84657" marR="84657"/>
                </a:tc>
              </a:tr>
              <a:tr h="370840">
                <a:tc>
                  <a:txBody>
                    <a:bodyPr/>
                    <a:lstStyle/>
                    <a:p>
                      <a:r>
                        <a:rPr lang="en-US" dirty="0" smtClean="0"/>
                        <a:t>2/96</a:t>
                      </a:r>
                      <a:endParaRPr lang="en-US" dirty="0"/>
                    </a:p>
                  </a:txBody>
                  <a:tcPr marL="84657" marR="84657"/>
                </a:tc>
                <a:tc>
                  <a:txBody>
                    <a:bodyPr/>
                    <a:lstStyle/>
                    <a:p>
                      <a:r>
                        <a:rPr lang="en-US" dirty="0" smtClean="0"/>
                        <a:t>W1 Ref3</a:t>
                      </a:r>
                      <a:endParaRPr lang="en-US" dirty="0"/>
                    </a:p>
                  </a:txBody>
                  <a:tcPr marL="84657" marR="84657"/>
                </a:tc>
                <a:tc>
                  <a:txBody>
                    <a:bodyPr/>
                    <a:lstStyle/>
                    <a:p>
                      <a:r>
                        <a:rPr lang="en-US" dirty="0" smtClean="0"/>
                        <a:t>W1 Ref2</a:t>
                      </a:r>
                      <a:endParaRPr lang="en-US" dirty="0"/>
                    </a:p>
                  </a:txBody>
                  <a:tcPr marL="84657" marR="84657"/>
                </a:tc>
                <a:tc>
                  <a:txBody>
                    <a:bodyPr/>
                    <a:lstStyle/>
                    <a:p>
                      <a:r>
                        <a:rPr lang="en-US" dirty="0" smtClean="0"/>
                        <a:t>W1</a:t>
                      </a:r>
                      <a:r>
                        <a:rPr lang="en-US" baseline="0" dirty="0" smtClean="0"/>
                        <a:t> Ref1</a:t>
                      </a:r>
                      <a:endParaRPr lang="en-US" dirty="0"/>
                    </a:p>
                  </a:txBody>
                  <a:tcPr marL="84657" marR="84657"/>
                </a:tc>
                <a:tc>
                  <a:txBody>
                    <a:bodyPr/>
                    <a:lstStyle/>
                    <a:p>
                      <a:endParaRPr lang="en-US"/>
                    </a:p>
                  </a:txBody>
                  <a:tcPr marL="84657" marR="84657"/>
                </a:tc>
              </a:tr>
              <a:tr h="370840">
                <a:tc>
                  <a:txBody>
                    <a:bodyPr/>
                    <a:lstStyle/>
                    <a:p>
                      <a:r>
                        <a:rPr lang="en-US" dirty="0" smtClean="0"/>
                        <a:t>3/96</a:t>
                      </a:r>
                      <a:endParaRPr lang="en-US" dirty="0"/>
                    </a:p>
                  </a:txBody>
                  <a:tcPr marL="84657" marR="84657"/>
                </a:tc>
                <a:tc>
                  <a:txBody>
                    <a:bodyPr/>
                    <a:lstStyle/>
                    <a:p>
                      <a:r>
                        <a:rPr lang="en-US" dirty="0" smtClean="0"/>
                        <a:t>W1 Ref4</a:t>
                      </a:r>
                      <a:endParaRPr lang="en-US" dirty="0"/>
                    </a:p>
                  </a:txBody>
                  <a:tcPr marL="84657" marR="84657">
                    <a:lnB w="12700" cap="flat" cmpd="sng" algn="ctr">
                      <a:solidFill>
                        <a:scrgbClr r="0" g="0" b="0"/>
                      </a:solidFill>
                      <a:prstDash val="solid"/>
                      <a:round/>
                      <a:headEnd type="none" w="med" len="med"/>
                      <a:tailEnd type="none" w="med" len="med"/>
                    </a:lnB>
                  </a:tcPr>
                </a:tc>
                <a:tc>
                  <a:txBody>
                    <a:bodyPr/>
                    <a:lstStyle/>
                    <a:p>
                      <a:r>
                        <a:rPr lang="en-US" dirty="0" smtClean="0"/>
                        <a:t>W1 Ref3</a:t>
                      </a:r>
                      <a:endParaRPr lang="en-US" dirty="0"/>
                    </a:p>
                  </a:txBody>
                  <a:tcPr marL="84657" marR="84657"/>
                </a:tc>
                <a:tc>
                  <a:txBody>
                    <a:bodyPr/>
                    <a:lstStyle/>
                    <a:p>
                      <a:r>
                        <a:rPr lang="en-US" dirty="0" smtClean="0"/>
                        <a:t>W1 Ref2</a:t>
                      </a:r>
                      <a:endParaRPr lang="en-US" dirty="0"/>
                    </a:p>
                  </a:txBody>
                  <a:tcPr marL="84657" marR="84657"/>
                </a:tc>
                <a:tc>
                  <a:txBody>
                    <a:bodyPr/>
                    <a:lstStyle/>
                    <a:p>
                      <a:r>
                        <a:rPr lang="en-US" dirty="0" smtClean="0"/>
                        <a:t>W1</a:t>
                      </a:r>
                      <a:r>
                        <a:rPr lang="en-US" baseline="0" dirty="0" smtClean="0"/>
                        <a:t> Ref1</a:t>
                      </a:r>
                      <a:endParaRPr lang="en-US" dirty="0"/>
                    </a:p>
                  </a:txBody>
                  <a:tcPr marL="84657" marR="84657"/>
                </a:tc>
              </a:tr>
              <a:tr h="370840">
                <a:tc>
                  <a:txBody>
                    <a:bodyPr/>
                    <a:lstStyle/>
                    <a:p>
                      <a:r>
                        <a:rPr lang="en-US" dirty="0" smtClean="0"/>
                        <a:t>4/96</a:t>
                      </a:r>
                      <a:endParaRPr lang="en-US" dirty="0"/>
                    </a:p>
                  </a:txBody>
                  <a:tcPr marL="84657" marR="84657"/>
                </a:tc>
                <a:tc>
                  <a:txBody>
                    <a:bodyPr/>
                    <a:lstStyle/>
                    <a:p>
                      <a:r>
                        <a:rPr lang="en-US" dirty="0" smtClean="0"/>
                        <a:t>W2</a:t>
                      </a:r>
                      <a:r>
                        <a:rPr lang="en-US" baseline="0" dirty="0" smtClean="0"/>
                        <a:t> Ref1</a:t>
                      </a:r>
                      <a:endParaRPr lang="en-US" dirty="0"/>
                    </a:p>
                  </a:txBody>
                  <a:tcPr marL="84657" marR="84657">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smtClean="0"/>
                        <a:t>W1 Ref4</a:t>
                      </a:r>
                      <a:endParaRPr lang="en-US" dirty="0"/>
                    </a:p>
                  </a:txBody>
                  <a:tcPr marL="84657" marR="84657">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lang="en-US" dirty="0" smtClean="0"/>
                        <a:t>W1 Ref3</a:t>
                      </a:r>
                      <a:endParaRPr lang="en-US" dirty="0"/>
                    </a:p>
                  </a:txBody>
                  <a:tcPr marL="84657" marR="84657"/>
                </a:tc>
                <a:tc>
                  <a:txBody>
                    <a:bodyPr/>
                    <a:lstStyle/>
                    <a:p>
                      <a:r>
                        <a:rPr lang="en-US" dirty="0" smtClean="0"/>
                        <a:t>W1 Ref2</a:t>
                      </a:r>
                      <a:endParaRPr lang="en-US" dirty="0"/>
                    </a:p>
                  </a:txBody>
                  <a:tcPr marL="84657" marR="84657"/>
                </a:tc>
              </a:tr>
              <a:tr h="370840">
                <a:tc>
                  <a:txBody>
                    <a:bodyPr/>
                    <a:lstStyle/>
                    <a:p>
                      <a:r>
                        <a:rPr lang="en-US" dirty="0" smtClean="0"/>
                        <a:t>5/96</a:t>
                      </a:r>
                      <a:endParaRPr lang="en-US" dirty="0"/>
                    </a:p>
                  </a:txBody>
                  <a:tcPr marL="84657" marR="84657"/>
                </a:tc>
                <a:tc>
                  <a:txBody>
                    <a:bodyPr/>
                    <a:lstStyle/>
                    <a:p>
                      <a:r>
                        <a:rPr lang="en-US" dirty="0" smtClean="0"/>
                        <a:t>W2 Ref2</a:t>
                      </a:r>
                      <a:endParaRPr lang="en-US" dirty="0"/>
                    </a:p>
                  </a:txBody>
                  <a:tcPr marL="84657" marR="84657"/>
                </a:tc>
                <a:tc>
                  <a:txBody>
                    <a:bodyPr/>
                    <a:lstStyle/>
                    <a:p>
                      <a:r>
                        <a:rPr lang="en-US" dirty="0" smtClean="0"/>
                        <a:t>W2</a:t>
                      </a:r>
                      <a:r>
                        <a:rPr lang="en-US" baseline="0" dirty="0" smtClean="0"/>
                        <a:t> Ref1</a:t>
                      </a:r>
                      <a:endParaRPr lang="en-US" dirty="0"/>
                    </a:p>
                  </a:txBody>
                  <a:tcPr marL="84657" marR="84657">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smtClean="0"/>
                        <a:t>W1 Ref4</a:t>
                      </a:r>
                      <a:endParaRPr lang="en-US" dirty="0"/>
                    </a:p>
                  </a:txBody>
                  <a:tcPr marL="84657" marR="84657">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lang="en-US" dirty="0" smtClean="0"/>
                        <a:t>W1 Ref3</a:t>
                      </a:r>
                      <a:endParaRPr lang="en-US" dirty="0"/>
                    </a:p>
                  </a:txBody>
                  <a:tcPr marL="84657" marR="84657"/>
                </a:tc>
              </a:tr>
              <a:tr h="370840">
                <a:tc>
                  <a:txBody>
                    <a:bodyPr/>
                    <a:lstStyle/>
                    <a:p>
                      <a:r>
                        <a:rPr lang="en-US" dirty="0" smtClean="0"/>
                        <a:t>6/96</a:t>
                      </a:r>
                      <a:endParaRPr lang="en-US" dirty="0"/>
                    </a:p>
                  </a:txBody>
                  <a:tcPr marL="84657" marR="84657"/>
                </a:tc>
                <a:tc>
                  <a:txBody>
                    <a:bodyPr/>
                    <a:lstStyle/>
                    <a:p>
                      <a:r>
                        <a:rPr lang="en-US" dirty="0" smtClean="0"/>
                        <a:t>W2 Ref3</a:t>
                      </a:r>
                      <a:endParaRPr lang="en-US" dirty="0"/>
                    </a:p>
                  </a:txBody>
                  <a:tcPr marL="84657" marR="84657"/>
                </a:tc>
                <a:tc>
                  <a:txBody>
                    <a:bodyPr/>
                    <a:lstStyle/>
                    <a:p>
                      <a:r>
                        <a:rPr lang="en-US" dirty="0" smtClean="0"/>
                        <a:t>W2 Ref2</a:t>
                      </a:r>
                      <a:endParaRPr lang="en-US" dirty="0"/>
                    </a:p>
                  </a:txBody>
                  <a:tcPr marL="84657" marR="84657"/>
                </a:tc>
                <a:tc>
                  <a:txBody>
                    <a:bodyPr/>
                    <a:lstStyle/>
                    <a:p>
                      <a:r>
                        <a:rPr lang="en-US" dirty="0" smtClean="0"/>
                        <a:t>W2</a:t>
                      </a:r>
                      <a:r>
                        <a:rPr lang="en-US" baseline="0" dirty="0" smtClean="0"/>
                        <a:t> Ref1</a:t>
                      </a:r>
                      <a:endParaRPr lang="en-US" dirty="0"/>
                    </a:p>
                  </a:txBody>
                  <a:tcPr marL="84657" marR="84657">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smtClean="0"/>
                        <a:t>W1 Ref4</a:t>
                      </a:r>
                      <a:endParaRPr lang="en-US" dirty="0"/>
                    </a:p>
                  </a:txBody>
                  <a:tcPr marL="84657" marR="84657">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370840">
                <a:tc>
                  <a:txBody>
                    <a:bodyPr/>
                    <a:lstStyle/>
                    <a:p>
                      <a:r>
                        <a:rPr lang="en-US" dirty="0" smtClean="0"/>
                        <a:t>7/96</a:t>
                      </a:r>
                      <a:endParaRPr lang="en-US" dirty="0"/>
                    </a:p>
                  </a:txBody>
                  <a:tcPr marL="84657" marR="84657"/>
                </a:tc>
                <a:tc>
                  <a:txBody>
                    <a:bodyPr/>
                    <a:lstStyle/>
                    <a:p>
                      <a:r>
                        <a:rPr lang="en-US" dirty="0" smtClean="0"/>
                        <a:t>W2 Ref4</a:t>
                      </a:r>
                      <a:endParaRPr lang="en-US" dirty="0"/>
                    </a:p>
                  </a:txBody>
                  <a:tcPr marL="84657" marR="84657">
                    <a:lnB w="12700" cap="flat" cmpd="sng" algn="ctr">
                      <a:solidFill>
                        <a:scrgbClr r="0" g="0" b="0"/>
                      </a:solidFill>
                      <a:prstDash val="solid"/>
                      <a:round/>
                      <a:headEnd type="none" w="med" len="med"/>
                      <a:tailEnd type="none" w="med" len="med"/>
                    </a:lnB>
                  </a:tcPr>
                </a:tc>
                <a:tc>
                  <a:txBody>
                    <a:bodyPr/>
                    <a:lstStyle/>
                    <a:p>
                      <a:r>
                        <a:rPr lang="en-US" dirty="0" smtClean="0"/>
                        <a:t>W2 Ref3</a:t>
                      </a:r>
                      <a:endParaRPr lang="en-US" dirty="0"/>
                    </a:p>
                  </a:txBody>
                  <a:tcPr marL="84657" marR="84657"/>
                </a:tc>
                <a:tc>
                  <a:txBody>
                    <a:bodyPr/>
                    <a:lstStyle/>
                    <a:p>
                      <a:r>
                        <a:rPr lang="en-US" dirty="0" smtClean="0"/>
                        <a:t>W2 Ref2</a:t>
                      </a:r>
                      <a:endParaRPr lang="en-US" dirty="0"/>
                    </a:p>
                  </a:txBody>
                  <a:tcPr marL="84657" marR="84657"/>
                </a:tc>
                <a:tc>
                  <a:txBody>
                    <a:bodyPr/>
                    <a:lstStyle/>
                    <a:p>
                      <a:r>
                        <a:rPr lang="en-US" dirty="0" smtClean="0"/>
                        <a:t>W2</a:t>
                      </a:r>
                      <a:r>
                        <a:rPr lang="en-US" baseline="0" dirty="0" smtClean="0"/>
                        <a:t> Ref1</a:t>
                      </a:r>
                      <a:endParaRPr lang="en-US" dirty="0"/>
                    </a:p>
                  </a:txBody>
                  <a:tcPr marL="84657" marR="84657">
                    <a:lnT w="12700" cap="flat" cmpd="sng" algn="ctr">
                      <a:solidFill>
                        <a:scrgbClr r="0" g="0" b="0"/>
                      </a:solidFill>
                      <a:prstDash val="solid"/>
                      <a:round/>
                      <a:headEnd type="none" w="med" len="med"/>
                      <a:tailEnd type="none" w="med" len="med"/>
                    </a:lnT>
                  </a:tcPr>
                </a:tc>
              </a:tr>
              <a:tr h="370840">
                <a:tc>
                  <a:txBody>
                    <a:bodyPr/>
                    <a:lstStyle/>
                    <a:p>
                      <a:r>
                        <a:rPr lang="en-US" dirty="0" smtClean="0"/>
                        <a:t>8/96</a:t>
                      </a:r>
                      <a:endParaRPr lang="en-US" dirty="0"/>
                    </a:p>
                  </a:txBody>
                  <a:tcPr marL="84657" marR="84657"/>
                </a:tc>
                <a:tc>
                  <a:txBody>
                    <a:bodyPr/>
                    <a:lstStyle/>
                    <a:p>
                      <a:r>
                        <a:rPr lang="en-US" dirty="0" smtClean="0"/>
                        <a:t>W3</a:t>
                      </a:r>
                      <a:r>
                        <a:rPr lang="en-US" baseline="0" dirty="0" smtClean="0"/>
                        <a:t> Ref1</a:t>
                      </a:r>
                      <a:endParaRPr lang="en-US" dirty="0"/>
                    </a:p>
                  </a:txBody>
                  <a:tcPr marL="84657" marR="84657">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smtClean="0"/>
                        <a:t>W2 Ref4</a:t>
                      </a:r>
                      <a:endParaRPr lang="en-US" dirty="0"/>
                    </a:p>
                  </a:txBody>
                  <a:tcPr marL="84657" marR="84657">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lang="en-US" dirty="0" smtClean="0"/>
                        <a:t>W2 Ref3</a:t>
                      </a:r>
                      <a:endParaRPr lang="en-US" dirty="0"/>
                    </a:p>
                  </a:txBody>
                  <a:tcPr marL="84657" marR="84657"/>
                </a:tc>
                <a:tc>
                  <a:txBody>
                    <a:bodyPr/>
                    <a:lstStyle/>
                    <a:p>
                      <a:r>
                        <a:rPr lang="en-US" dirty="0" smtClean="0"/>
                        <a:t>W2 Ref2</a:t>
                      </a:r>
                      <a:endParaRPr lang="en-US" dirty="0"/>
                    </a:p>
                  </a:txBody>
                  <a:tcPr marL="84657" marR="84657"/>
                </a:tc>
              </a:tr>
              <a:tr h="370840">
                <a:tc>
                  <a:txBody>
                    <a:bodyPr/>
                    <a:lstStyle/>
                    <a:p>
                      <a:r>
                        <a:rPr lang="en-US" dirty="0" smtClean="0"/>
                        <a:t>9/96</a:t>
                      </a:r>
                      <a:endParaRPr lang="en-US" dirty="0"/>
                    </a:p>
                  </a:txBody>
                  <a:tcPr marL="84657" marR="84657"/>
                </a:tc>
                <a:tc>
                  <a:txBody>
                    <a:bodyPr/>
                    <a:lstStyle/>
                    <a:p>
                      <a:r>
                        <a:rPr lang="en-US" dirty="0" smtClean="0"/>
                        <a:t>W3 Ref2</a:t>
                      </a:r>
                      <a:endParaRPr lang="en-US" dirty="0"/>
                    </a:p>
                  </a:txBody>
                  <a:tcPr marL="84657" marR="84657"/>
                </a:tc>
                <a:tc>
                  <a:txBody>
                    <a:bodyPr/>
                    <a:lstStyle/>
                    <a:p>
                      <a:r>
                        <a:rPr lang="en-US" dirty="0" smtClean="0"/>
                        <a:t>W3</a:t>
                      </a:r>
                      <a:r>
                        <a:rPr lang="en-US" baseline="0" dirty="0" smtClean="0"/>
                        <a:t> Ref1</a:t>
                      </a:r>
                      <a:endParaRPr lang="en-US" dirty="0"/>
                    </a:p>
                  </a:txBody>
                  <a:tcPr marL="84657" marR="84657">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smtClean="0"/>
                        <a:t>W2 Ref4</a:t>
                      </a:r>
                      <a:endParaRPr lang="en-US" dirty="0"/>
                    </a:p>
                  </a:txBody>
                  <a:tcPr marL="84657" marR="84657">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lang="en-US" dirty="0" smtClean="0"/>
                        <a:t>W2 Ref3</a:t>
                      </a:r>
                      <a:endParaRPr lang="en-US" dirty="0"/>
                    </a:p>
                  </a:txBody>
                  <a:tcPr marL="84657" marR="84657"/>
                </a:tc>
              </a:tr>
              <a:tr h="370840">
                <a:tc>
                  <a:txBody>
                    <a:bodyPr/>
                    <a:lstStyle/>
                    <a:p>
                      <a:r>
                        <a:rPr lang="en-US" dirty="0" smtClean="0"/>
                        <a:t>10/96</a:t>
                      </a:r>
                      <a:endParaRPr lang="en-US" dirty="0"/>
                    </a:p>
                  </a:txBody>
                  <a:tcPr marL="84657" marR="84657"/>
                </a:tc>
                <a:tc>
                  <a:txBody>
                    <a:bodyPr/>
                    <a:lstStyle/>
                    <a:p>
                      <a:r>
                        <a:rPr lang="en-US" dirty="0" smtClean="0"/>
                        <a:t>W3 Ref3</a:t>
                      </a:r>
                      <a:endParaRPr lang="en-US" dirty="0"/>
                    </a:p>
                  </a:txBody>
                  <a:tcPr marL="84657" marR="84657"/>
                </a:tc>
                <a:tc>
                  <a:txBody>
                    <a:bodyPr/>
                    <a:lstStyle/>
                    <a:p>
                      <a:r>
                        <a:rPr lang="en-US" dirty="0" smtClean="0"/>
                        <a:t>W3 Ref2</a:t>
                      </a:r>
                      <a:endParaRPr lang="en-US" dirty="0"/>
                    </a:p>
                  </a:txBody>
                  <a:tcPr marL="84657" marR="8465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W3</a:t>
                      </a:r>
                      <a:r>
                        <a:rPr lang="en-US" baseline="0" dirty="0" smtClean="0"/>
                        <a:t> Ref1</a:t>
                      </a:r>
                      <a:endParaRPr lang="en-US" dirty="0" smtClean="0"/>
                    </a:p>
                  </a:txBody>
                  <a:tcPr marL="84657" marR="84657">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smtClean="0"/>
                        <a:t>W2 Ref4</a:t>
                      </a:r>
                      <a:endParaRPr lang="en-US" dirty="0"/>
                    </a:p>
                  </a:txBody>
                  <a:tcPr marL="84657" marR="84657">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193132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7576"/>
            <a:ext cx="8686800" cy="1336956"/>
          </a:xfrm>
        </p:spPr>
        <p:txBody>
          <a:bodyPr/>
          <a:lstStyle/>
          <a:p>
            <a:r>
              <a:rPr lang="en-US" sz="4000" dirty="0" smtClean="0"/>
              <a:t>What Do We Know About SIPP Data Quality?</a:t>
            </a:r>
            <a:endParaRPr lang="en-US" sz="4000" dirty="0"/>
          </a:p>
        </p:txBody>
      </p:sp>
      <p:sp>
        <p:nvSpPr>
          <p:cNvPr id="3" name="Content Placeholder 2"/>
          <p:cNvSpPr>
            <a:spLocks noGrp="1"/>
          </p:cNvSpPr>
          <p:nvPr>
            <p:ph idx="1"/>
          </p:nvPr>
        </p:nvSpPr>
        <p:spPr>
          <a:xfrm>
            <a:off x="304800" y="1554162"/>
            <a:ext cx="8686800" cy="5303838"/>
          </a:xfrm>
        </p:spPr>
        <p:txBody>
          <a:bodyPr>
            <a:normAutofit/>
          </a:bodyPr>
          <a:lstStyle/>
          <a:p>
            <a:r>
              <a:rPr lang="en-US" dirty="0" err="1" smtClean="0"/>
              <a:t>Czajka</a:t>
            </a:r>
            <a:r>
              <a:rPr lang="en-US" dirty="0" smtClean="0"/>
              <a:t> &amp; </a:t>
            </a:r>
            <a:r>
              <a:rPr lang="en-US" dirty="0" err="1" smtClean="0"/>
              <a:t>Denmead</a:t>
            </a:r>
            <a:r>
              <a:rPr lang="en-US" dirty="0" smtClean="0"/>
              <a:t> (2008) analyzes income estimates for calendar year 2002 for:</a:t>
            </a:r>
          </a:p>
          <a:p>
            <a:pPr lvl="1"/>
            <a:r>
              <a:rPr lang="en-US" dirty="0" smtClean="0"/>
              <a:t>SIPP, CPS, ACS, MEPS, NHIS and PSID, HRS, and MCBS</a:t>
            </a:r>
          </a:p>
          <a:p>
            <a:pPr lvl="1"/>
            <a:r>
              <a:rPr lang="en-US" dirty="0" smtClean="0">
                <a:hlinkClick r:id="rId3"/>
              </a:rPr>
              <a:t>www.mathematica-mpr.com/publications/PDFs/</a:t>
            </a:r>
            <a:r>
              <a:rPr lang="en-US" b="1" dirty="0" smtClean="0">
                <a:hlinkClick r:id="rId3"/>
              </a:rPr>
              <a:t>incomedata</a:t>
            </a:r>
            <a:r>
              <a:rPr lang="en-US" dirty="0" smtClean="0">
                <a:hlinkClick r:id="rId3"/>
              </a:rPr>
              <a:t>.pdf</a:t>
            </a:r>
            <a:endParaRPr lang="en-US" dirty="0" smtClean="0"/>
          </a:p>
          <a:p>
            <a:pPr lvl="1"/>
            <a:r>
              <a:rPr lang="en-US" dirty="0" smtClean="0"/>
              <a:t>Earnings/income—reporting/distribution (full year)</a:t>
            </a:r>
          </a:p>
          <a:p>
            <a:pPr lvl="1"/>
            <a:r>
              <a:rPr lang="en-US" dirty="0" smtClean="0"/>
              <a:t>Public program participation</a:t>
            </a:r>
          </a:p>
          <a:p>
            <a:r>
              <a:rPr lang="en-US" dirty="0" smtClean="0"/>
              <a:t>This is an excellent resource for you, no matter which of these surveys you use</a:t>
            </a:r>
          </a:p>
          <a:p>
            <a:pPr lvl="1"/>
            <a:r>
              <a:rPr lang="en-US" dirty="0" smtClean="0"/>
              <a:t>Offers numerous estimates to use as benchmarks</a:t>
            </a:r>
          </a:p>
        </p:txBody>
      </p:sp>
    </p:spTree>
    <p:extLst>
      <p:ext uri="{BB962C8B-B14F-4D97-AF65-F5344CB8AC3E}">
        <p14:creationId xmlns:p14="http://schemas.microsoft.com/office/powerpoint/2010/main" val="32276716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SIPP Wave Data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2466425"/>
              </p:ext>
            </p:extLst>
          </p:nvPr>
        </p:nvGraphicFramePr>
        <p:xfrm>
          <a:off x="549275" y="1671844"/>
          <a:ext cx="8042274" cy="4348480"/>
        </p:xfrm>
        <a:graphic>
          <a:graphicData uri="http://schemas.openxmlformats.org/drawingml/2006/table">
            <a:tbl>
              <a:tblPr firstRow="1" bandRow="1">
                <a:tableStyleId>{5C22544A-7EE6-4342-B048-85BDC9FD1C3A}</a:tableStyleId>
              </a:tblPr>
              <a:tblGrid>
                <a:gridCol w="1340379"/>
                <a:gridCol w="1268480"/>
                <a:gridCol w="1338774"/>
                <a:gridCol w="1413883"/>
                <a:gridCol w="1340379"/>
                <a:gridCol w="1340379"/>
              </a:tblGrid>
              <a:tr h="370840">
                <a:tc>
                  <a:txBody>
                    <a:bodyPr/>
                    <a:lstStyle/>
                    <a:p>
                      <a:r>
                        <a:rPr lang="en-US" dirty="0" smtClean="0"/>
                        <a:t>Identifier</a:t>
                      </a:r>
                      <a:endParaRPr lang="en-US" dirty="0"/>
                    </a:p>
                  </a:txBody>
                  <a:tcPr/>
                </a:tc>
                <a:tc>
                  <a:txBody>
                    <a:bodyPr/>
                    <a:lstStyle/>
                    <a:p>
                      <a:pPr algn="ctr"/>
                      <a:r>
                        <a:rPr lang="en-US" dirty="0" smtClean="0"/>
                        <a:t>Ref Month</a:t>
                      </a:r>
                      <a:endParaRPr lang="en-US" dirty="0"/>
                    </a:p>
                  </a:txBody>
                  <a:tcPr/>
                </a:tc>
                <a:tc>
                  <a:txBody>
                    <a:bodyPr/>
                    <a:lstStyle/>
                    <a:p>
                      <a:pPr algn="ctr"/>
                      <a:r>
                        <a:rPr lang="en-US" dirty="0" smtClean="0"/>
                        <a:t>Cal</a:t>
                      </a:r>
                      <a:r>
                        <a:rPr lang="en-US" baseline="0" dirty="0" smtClean="0"/>
                        <a:t> Month</a:t>
                      </a:r>
                      <a:endParaRPr lang="en-US" dirty="0"/>
                    </a:p>
                  </a:txBody>
                  <a:tcPr/>
                </a:tc>
                <a:tc>
                  <a:txBody>
                    <a:bodyPr/>
                    <a:lstStyle/>
                    <a:p>
                      <a:pPr algn="ctr"/>
                      <a:r>
                        <a:rPr lang="en-US" dirty="0" smtClean="0"/>
                        <a:t>Household Income</a:t>
                      </a:r>
                      <a:endParaRPr lang="en-US" dirty="0"/>
                    </a:p>
                  </a:txBody>
                  <a:tcPr/>
                </a:tc>
                <a:tc>
                  <a:txBody>
                    <a:bodyPr/>
                    <a:lstStyle/>
                    <a:p>
                      <a:pPr algn="ctr"/>
                      <a:r>
                        <a:rPr lang="en-US" dirty="0" smtClean="0"/>
                        <a:t>Education</a:t>
                      </a:r>
                      <a:endParaRPr lang="en-US" dirty="0"/>
                    </a:p>
                  </a:txBody>
                  <a:tcPr/>
                </a:tc>
                <a:tc>
                  <a:txBody>
                    <a:bodyPr/>
                    <a:lstStyle/>
                    <a:p>
                      <a:pPr algn="ctr"/>
                      <a:r>
                        <a:rPr lang="en-US" dirty="0" smtClean="0"/>
                        <a:t>Employed</a:t>
                      </a:r>
                      <a:endParaRPr lang="en-US" dirty="0"/>
                    </a:p>
                  </a:txBody>
                  <a:tcPr/>
                </a:tc>
              </a:tr>
              <a:tr h="370840">
                <a:tc>
                  <a:txBody>
                    <a:bodyPr/>
                    <a:lstStyle/>
                    <a:p>
                      <a:r>
                        <a:rPr lang="en-US" dirty="0" smtClean="0"/>
                        <a:t>Luke</a:t>
                      </a:r>
                      <a:endParaRPr lang="en-US" dirty="0"/>
                    </a:p>
                  </a:txBody>
                  <a:tcPr/>
                </a:tc>
                <a:tc>
                  <a:txBody>
                    <a:bodyPr/>
                    <a:lstStyle/>
                    <a:p>
                      <a:pPr algn="ctr"/>
                      <a:r>
                        <a:rPr lang="en-US" dirty="0" smtClean="0"/>
                        <a:t>1</a:t>
                      </a:r>
                      <a:endParaRPr lang="en-US" dirty="0"/>
                    </a:p>
                  </a:txBody>
                  <a:tcPr/>
                </a:tc>
                <a:tc>
                  <a:txBody>
                    <a:bodyPr/>
                    <a:lstStyle/>
                    <a:p>
                      <a:pPr algn="ctr"/>
                      <a:r>
                        <a:rPr lang="en-US" dirty="0" smtClean="0"/>
                        <a:t>Jan</a:t>
                      </a:r>
                      <a:endParaRPr lang="en-US" dirty="0"/>
                    </a:p>
                  </a:txBody>
                  <a:tcPr/>
                </a:tc>
                <a:tc>
                  <a:txBody>
                    <a:bodyPr/>
                    <a:lstStyle/>
                    <a:p>
                      <a:pPr algn="ctr"/>
                      <a:r>
                        <a:rPr lang="en-US" dirty="0" smtClean="0"/>
                        <a:t>$3,000</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r>
              <a:tr h="370840">
                <a:tc>
                  <a:txBody>
                    <a:bodyPr/>
                    <a:lstStyle/>
                    <a:p>
                      <a:r>
                        <a:rPr lang="en-US" dirty="0" smtClean="0"/>
                        <a:t>Luke</a:t>
                      </a:r>
                      <a:endParaRPr lang="en-US" dirty="0"/>
                    </a:p>
                  </a:txBody>
                  <a:tcPr/>
                </a:tc>
                <a:tc>
                  <a:txBody>
                    <a:bodyPr/>
                    <a:lstStyle/>
                    <a:p>
                      <a:pPr algn="ctr"/>
                      <a:r>
                        <a:rPr lang="en-US" dirty="0" smtClean="0"/>
                        <a:t>2</a:t>
                      </a:r>
                      <a:endParaRPr lang="en-US" dirty="0"/>
                    </a:p>
                  </a:txBody>
                  <a:tcPr/>
                </a:tc>
                <a:tc>
                  <a:txBody>
                    <a:bodyPr/>
                    <a:lstStyle/>
                    <a:p>
                      <a:pPr algn="ctr"/>
                      <a:r>
                        <a:rPr lang="en-US" dirty="0" smtClean="0"/>
                        <a:t>Feb</a:t>
                      </a:r>
                      <a:endParaRPr lang="en-US" dirty="0"/>
                    </a:p>
                  </a:txBody>
                  <a:tcPr/>
                </a:tc>
                <a:tc>
                  <a:txBody>
                    <a:bodyPr/>
                    <a:lstStyle/>
                    <a:p>
                      <a:pPr algn="ctr"/>
                      <a:r>
                        <a:rPr lang="en-US" dirty="0" smtClean="0"/>
                        <a:t>$3,250</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r>
              <a:tr h="370840">
                <a:tc>
                  <a:txBody>
                    <a:bodyPr/>
                    <a:lstStyle/>
                    <a:p>
                      <a:r>
                        <a:rPr lang="en-US" dirty="0" smtClean="0"/>
                        <a:t>Luke</a:t>
                      </a:r>
                      <a:endParaRPr lang="en-US" dirty="0"/>
                    </a:p>
                  </a:txBody>
                  <a:tcPr/>
                </a:tc>
                <a:tc>
                  <a:txBody>
                    <a:bodyPr/>
                    <a:lstStyle/>
                    <a:p>
                      <a:pPr algn="ctr"/>
                      <a:r>
                        <a:rPr lang="en-US" dirty="0" smtClean="0"/>
                        <a:t>3</a:t>
                      </a:r>
                      <a:endParaRPr lang="en-US" dirty="0"/>
                    </a:p>
                  </a:txBody>
                  <a:tcPr/>
                </a:tc>
                <a:tc>
                  <a:txBody>
                    <a:bodyPr/>
                    <a:lstStyle/>
                    <a:p>
                      <a:pPr algn="ctr"/>
                      <a:r>
                        <a:rPr lang="en-US" dirty="0" smtClean="0"/>
                        <a:t>Mar</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r>
              <a:tr h="370840">
                <a:tc>
                  <a:txBody>
                    <a:bodyPr/>
                    <a:lstStyle/>
                    <a:p>
                      <a:r>
                        <a:rPr lang="en-US" dirty="0" smtClean="0"/>
                        <a:t>Luke</a:t>
                      </a:r>
                      <a:endParaRPr lang="en-US" dirty="0"/>
                    </a:p>
                  </a:txBody>
                  <a:tcPr/>
                </a:tc>
                <a:tc>
                  <a:txBody>
                    <a:bodyPr/>
                    <a:lstStyle/>
                    <a:p>
                      <a:pPr algn="ctr"/>
                      <a:r>
                        <a:rPr lang="en-US" dirty="0" smtClean="0"/>
                        <a:t>4</a:t>
                      </a:r>
                      <a:endParaRPr lang="en-US" dirty="0"/>
                    </a:p>
                  </a:txBody>
                  <a:tcPr/>
                </a:tc>
                <a:tc>
                  <a:txBody>
                    <a:bodyPr/>
                    <a:lstStyle/>
                    <a:p>
                      <a:pPr algn="ctr"/>
                      <a:r>
                        <a:rPr lang="en-US" dirty="0" smtClean="0"/>
                        <a:t>Apr</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r>
              <a:tr h="370840">
                <a:tc>
                  <a:txBody>
                    <a:bodyPr/>
                    <a:lstStyle/>
                    <a:p>
                      <a:r>
                        <a:rPr lang="en-US" dirty="0" smtClean="0"/>
                        <a:t>Daphne</a:t>
                      </a:r>
                      <a:endParaRPr lang="en-US" dirty="0"/>
                    </a:p>
                  </a:txBody>
                  <a:tcPr/>
                </a:tc>
                <a:tc>
                  <a:txBody>
                    <a:bodyPr/>
                    <a:lstStyle/>
                    <a:p>
                      <a:pPr algn="ctr"/>
                      <a:r>
                        <a:rPr lang="en-US" dirty="0" smtClean="0"/>
                        <a:t>1</a:t>
                      </a:r>
                      <a:endParaRPr lang="en-US" dirty="0"/>
                    </a:p>
                  </a:txBody>
                  <a:tcPr/>
                </a:tc>
                <a:tc>
                  <a:txBody>
                    <a:bodyPr/>
                    <a:lstStyle/>
                    <a:p>
                      <a:pPr algn="ctr"/>
                      <a:r>
                        <a:rPr lang="en-US" dirty="0" smtClean="0"/>
                        <a:t>Feb</a:t>
                      </a:r>
                      <a:endParaRPr lang="en-US" dirty="0"/>
                    </a:p>
                  </a:txBody>
                  <a:tcPr/>
                </a:tc>
                <a:tc>
                  <a:txBody>
                    <a:bodyPr/>
                    <a:lstStyle/>
                    <a:p>
                      <a:pPr algn="ctr"/>
                      <a:r>
                        <a:rPr lang="en-US" dirty="0" smtClean="0"/>
                        <a:t>$7,000</a:t>
                      </a:r>
                      <a:endParaRPr lang="en-US" dirty="0"/>
                    </a:p>
                  </a:txBody>
                  <a:tcPr/>
                </a:tc>
                <a:tc>
                  <a:txBody>
                    <a:bodyPr/>
                    <a:lstStyle/>
                    <a:p>
                      <a:pPr algn="ctr"/>
                      <a:r>
                        <a:rPr lang="en-US" dirty="0" smtClean="0"/>
                        <a:t>3</a:t>
                      </a:r>
                      <a:endParaRPr lang="en-US" dirty="0"/>
                    </a:p>
                  </a:txBody>
                  <a:tcPr/>
                </a:tc>
                <a:tc>
                  <a:txBody>
                    <a:bodyPr/>
                    <a:lstStyle/>
                    <a:p>
                      <a:pPr algn="ctr"/>
                      <a:r>
                        <a:rPr lang="en-US" dirty="0" smtClean="0"/>
                        <a:t>1</a:t>
                      </a:r>
                      <a:endParaRPr lang="en-US" dirty="0"/>
                    </a:p>
                  </a:txBody>
                  <a:tcPr/>
                </a:tc>
              </a:tr>
              <a:tr h="370840">
                <a:tc>
                  <a:txBody>
                    <a:bodyPr/>
                    <a:lstStyle/>
                    <a:p>
                      <a:r>
                        <a:rPr lang="en-US" dirty="0" smtClean="0"/>
                        <a:t>Daphne</a:t>
                      </a:r>
                      <a:endParaRPr lang="en-US" dirty="0"/>
                    </a:p>
                  </a:txBody>
                  <a:tcPr/>
                </a:tc>
                <a:tc>
                  <a:txBody>
                    <a:bodyPr/>
                    <a:lstStyle/>
                    <a:p>
                      <a:pPr algn="ctr"/>
                      <a:r>
                        <a:rPr lang="en-US" dirty="0" smtClean="0"/>
                        <a:t>2</a:t>
                      </a:r>
                      <a:endParaRPr lang="en-US" dirty="0"/>
                    </a:p>
                  </a:txBody>
                  <a:tcPr/>
                </a:tc>
                <a:tc>
                  <a:txBody>
                    <a:bodyPr/>
                    <a:lstStyle/>
                    <a:p>
                      <a:pPr algn="ctr"/>
                      <a:r>
                        <a:rPr lang="en-US" dirty="0" smtClean="0"/>
                        <a:t>Mar</a:t>
                      </a:r>
                      <a:endParaRPr lang="en-US" dirty="0"/>
                    </a:p>
                  </a:txBody>
                  <a:tcPr/>
                </a:tc>
                <a:tc>
                  <a:txBody>
                    <a:bodyPr/>
                    <a:lstStyle/>
                    <a:p>
                      <a:pPr algn="ctr"/>
                      <a:r>
                        <a:rPr lang="en-US" dirty="0" smtClean="0"/>
                        <a:t>$7,100</a:t>
                      </a:r>
                      <a:endParaRPr lang="en-US" dirty="0"/>
                    </a:p>
                  </a:txBody>
                  <a:tcPr/>
                </a:tc>
                <a:tc>
                  <a:txBody>
                    <a:bodyPr/>
                    <a:lstStyle/>
                    <a:p>
                      <a:pPr algn="ctr"/>
                      <a:r>
                        <a:rPr lang="en-US" dirty="0" smtClean="0"/>
                        <a:t>4</a:t>
                      </a:r>
                      <a:endParaRPr lang="en-US" dirty="0"/>
                    </a:p>
                  </a:txBody>
                  <a:tcPr/>
                </a:tc>
                <a:tc>
                  <a:txBody>
                    <a:bodyPr/>
                    <a:lstStyle/>
                    <a:p>
                      <a:pPr algn="ctr"/>
                      <a:r>
                        <a:rPr lang="en-US" dirty="0" smtClean="0"/>
                        <a:t>1</a:t>
                      </a:r>
                      <a:endParaRPr lang="en-US" dirty="0"/>
                    </a:p>
                  </a:txBody>
                  <a:tcPr/>
                </a:tc>
              </a:tr>
              <a:tr h="370840">
                <a:tc>
                  <a:txBody>
                    <a:bodyPr/>
                    <a:lstStyle/>
                    <a:p>
                      <a:r>
                        <a:rPr lang="en-US" dirty="0" smtClean="0"/>
                        <a:t>Daphne</a:t>
                      </a:r>
                      <a:endParaRPr lang="en-US" dirty="0"/>
                    </a:p>
                  </a:txBody>
                  <a:tcPr/>
                </a:tc>
                <a:tc>
                  <a:txBody>
                    <a:bodyPr/>
                    <a:lstStyle/>
                    <a:p>
                      <a:pPr algn="ctr"/>
                      <a:r>
                        <a:rPr lang="en-US" dirty="0" smtClean="0"/>
                        <a:t>3</a:t>
                      </a:r>
                      <a:endParaRPr lang="en-US" dirty="0"/>
                    </a:p>
                  </a:txBody>
                  <a:tcPr/>
                </a:tc>
                <a:tc>
                  <a:txBody>
                    <a:bodyPr/>
                    <a:lstStyle/>
                    <a:p>
                      <a:pPr algn="ctr"/>
                      <a:r>
                        <a:rPr lang="en-US" dirty="0" smtClean="0"/>
                        <a:t>Apr</a:t>
                      </a:r>
                      <a:endParaRPr lang="en-US" dirty="0"/>
                    </a:p>
                  </a:txBody>
                  <a:tcPr/>
                </a:tc>
                <a:tc>
                  <a:txBody>
                    <a:bodyPr/>
                    <a:lstStyle/>
                    <a:p>
                      <a:pPr algn="ctr"/>
                      <a:r>
                        <a:rPr lang="en-US" dirty="0" smtClean="0"/>
                        <a:t>$7,232</a:t>
                      </a:r>
                      <a:endParaRPr lang="en-US" dirty="0"/>
                    </a:p>
                  </a:txBody>
                  <a:tcPr/>
                </a:tc>
                <a:tc>
                  <a:txBody>
                    <a:bodyPr/>
                    <a:lstStyle/>
                    <a:p>
                      <a:pPr algn="ctr"/>
                      <a:r>
                        <a:rPr lang="en-US" dirty="0" smtClean="0"/>
                        <a:t>4</a:t>
                      </a:r>
                      <a:endParaRPr lang="en-US" dirty="0"/>
                    </a:p>
                  </a:txBody>
                  <a:tcPr/>
                </a:tc>
                <a:tc>
                  <a:txBody>
                    <a:bodyPr/>
                    <a:lstStyle/>
                    <a:p>
                      <a:pPr algn="ctr"/>
                      <a:r>
                        <a:rPr lang="en-US" dirty="0" smtClean="0"/>
                        <a:t>1</a:t>
                      </a:r>
                      <a:endParaRPr lang="en-US" dirty="0"/>
                    </a:p>
                  </a:txBody>
                  <a:tcPr/>
                </a:tc>
              </a:tr>
              <a:tr h="370840">
                <a:tc>
                  <a:txBody>
                    <a:bodyPr/>
                    <a:lstStyle/>
                    <a:p>
                      <a:r>
                        <a:rPr lang="en-US" dirty="0" smtClean="0"/>
                        <a:t>Daphne</a:t>
                      </a:r>
                      <a:endParaRPr lang="en-US" dirty="0"/>
                    </a:p>
                  </a:txBody>
                  <a:tcPr/>
                </a:tc>
                <a:tc>
                  <a:txBody>
                    <a:bodyPr/>
                    <a:lstStyle/>
                    <a:p>
                      <a:pPr algn="ctr"/>
                      <a:r>
                        <a:rPr lang="en-US" dirty="0" smtClean="0"/>
                        <a:t>4</a:t>
                      </a:r>
                      <a:endParaRPr lang="en-US" dirty="0"/>
                    </a:p>
                  </a:txBody>
                  <a:tcPr/>
                </a:tc>
                <a:tc>
                  <a:txBody>
                    <a:bodyPr/>
                    <a:lstStyle/>
                    <a:p>
                      <a:pPr algn="ctr"/>
                      <a:r>
                        <a:rPr lang="en-US" dirty="0" smtClean="0"/>
                        <a:t>May</a:t>
                      </a:r>
                      <a:endParaRPr lang="en-US" dirty="0"/>
                    </a:p>
                  </a:txBody>
                  <a:tcPr/>
                </a:tc>
                <a:tc>
                  <a:txBody>
                    <a:bodyPr/>
                    <a:lstStyle/>
                    <a:p>
                      <a:pPr algn="ctr"/>
                      <a:r>
                        <a:rPr lang="en-US" dirty="0" smtClean="0"/>
                        <a:t>$7,000</a:t>
                      </a:r>
                      <a:endParaRPr lang="en-US" dirty="0"/>
                    </a:p>
                  </a:txBody>
                  <a:tcPr/>
                </a:tc>
                <a:tc>
                  <a:txBody>
                    <a:bodyPr/>
                    <a:lstStyle/>
                    <a:p>
                      <a:pPr algn="ctr"/>
                      <a:r>
                        <a:rPr lang="en-US" dirty="0" smtClean="0"/>
                        <a:t>4</a:t>
                      </a:r>
                      <a:endParaRPr lang="en-US" dirty="0"/>
                    </a:p>
                  </a:txBody>
                  <a:tcPr/>
                </a:tc>
                <a:tc>
                  <a:txBody>
                    <a:bodyPr/>
                    <a:lstStyle/>
                    <a:p>
                      <a:pPr algn="ctr"/>
                      <a:r>
                        <a:rPr lang="en-US" dirty="0" smtClean="0"/>
                        <a:t>1</a:t>
                      </a:r>
                      <a:endParaRPr lang="en-US" dirty="0"/>
                    </a:p>
                  </a:txBody>
                  <a:tcPr/>
                </a:tc>
              </a:tr>
              <a:tr h="370840">
                <a:tc>
                  <a:txBody>
                    <a:bodyPr/>
                    <a:lstStyle/>
                    <a:p>
                      <a:r>
                        <a:rPr lang="en-US" dirty="0" smtClean="0"/>
                        <a:t>Sheldon</a:t>
                      </a:r>
                      <a:endParaRPr lang="en-US" dirty="0"/>
                    </a:p>
                  </a:txBody>
                  <a:tcPr/>
                </a:tc>
                <a:tc>
                  <a:txBody>
                    <a:bodyPr/>
                    <a:lstStyle/>
                    <a:p>
                      <a:pPr algn="ctr"/>
                      <a:r>
                        <a:rPr lang="en-US" dirty="0" smtClean="0"/>
                        <a:t>3</a:t>
                      </a:r>
                      <a:endParaRPr lang="en-US" dirty="0"/>
                    </a:p>
                  </a:txBody>
                  <a:tcPr/>
                </a:tc>
                <a:tc>
                  <a:txBody>
                    <a:bodyPr/>
                    <a:lstStyle/>
                    <a:p>
                      <a:pPr algn="ctr"/>
                      <a:r>
                        <a:rPr lang="en-US" dirty="0" smtClean="0"/>
                        <a:t>Mar</a:t>
                      </a:r>
                      <a:endParaRPr lang="en-US" dirty="0"/>
                    </a:p>
                  </a:txBody>
                  <a:tcPr/>
                </a:tc>
                <a:tc>
                  <a:txBody>
                    <a:bodyPr/>
                    <a:lstStyle/>
                    <a:p>
                      <a:pPr algn="ctr"/>
                      <a:r>
                        <a:rPr lang="en-US" dirty="0" smtClean="0"/>
                        <a:t>$5,554</a:t>
                      </a:r>
                      <a:endParaRPr lang="en-US" dirty="0"/>
                    </a:p>
                  </a:txBody>
                  <a:tcPr/>
                </a:tc>
                <a:tc>
                  <a:txBody>
                    <a:bodyPr/>
                    <a:lstStyle/>
                    <a:p>
                      <a:pPr algn="ctr"/>
                      <a:r>
                        <a:rPr lang="en-US" dirty="0" smtClean="0"/>
                        <a:t>4</a:t>
                      </a:r>
                      <a:endParaRPr lang="en-US" dirty="0"/>
                    </a:p>
                  </a:txBody>
                  <a:tcPr/>
                </a:tc>
                <a:tc>
                  <a:txBody>
                    <a:bodyPr/>
                    <a:lstStyle/>
                    <a:p>
                      <a:pPr algn="ctr"/>
                      <a:r>
                        <a:rPr lang="en-US" dirty="0" smtClean="0"/>
                        <a:t>1</a:t>
                      </a:r>
                      <a:endParaRPr lang="en-US" dirty="0"/>
                    </a:p>
                  </a:txBody>
                  <a:tcPr/>
                </a:tc>
              </a:tr>
              <a:tr h="370840">
                <a:tc>
                  <a:txBody>
                    <a:bodyPr/>
                    <a:lstStyle/>
                    <a:p>
                      <a:r>
                        <a:rPr lang="en-US" dirty="0" smtClean="0"/>
                        <a:t>Sheldon</a:t>
                      </a:r>
                      <a:endParaRPr lang="en-US" dirty="0"/>
                    </a:p>
                  </a:txBody>
                  <a:tcPr/>
                </a:tc>
                <a:tc>
                  <a:txBody>
                    <a:bodyPr/>
                    <a:lstStyle/>
                    <a:p>
                      <a:pPr algn="ctr"/>
                      <a:r>
                        <a:rPr lang="en-US" dirty="0" smtClean="0"/>
                        <a:t>4</a:t>
                      </a:r>
                      <a:endParaRPr lang="en-US" dirty="0"/>
                    </a:p>
                  </a:txBody>
                  <a:tcPr/>
                </a:tc>
                <a:tc>
                  <a:txBody>
                    <a:bodyPr/>
                    <a:lstStyle/>
                    <a:p>
                      <a:pPr algn="ctr"/>
                      <a:r>
                        <a:rPr lang="en-US" dirty="0" smtClean="0"/>
                        <a:t>Apr</a:t>
                      </a:r>
                      <a:endParaRPr lang="en-US" dirty="0"/>
                    </a:p>
                  </a:txBody>
                  <a:tcPr/>
                </a:tc>
                <a:tc>
                  <a:txBody>
                    <a:bodyPr/>
                    <a:lstStyle/>
                    <a:p>
                      <a:pPr algn="ctr"/>
                      <a:r>
                        <a:rPr lang="en-US" dirty="0" smtClean="0"/>
                        <a:t>$5,250</a:t>
                      </a:r>
                      <a:endParaRPr lang="en-US" dirty="0"/>
                    </a:p>
                  </a:txBody>
                  <a:tcPr/>
                </a:tc>
                <a:tc>
                  <a:txBody>
                    <a:bodyPr/>
                    <a:lstStyle/>
                    <a:p>
                      <a:pPr algn="ctr"/>
                      <a:r>
                        <a:rPr lang="en-US" dirty="0" smtClean="0"/>
                        <a:t>4</a:t>
                      </a:r>
                      <a:endParaRPr lang="en-US" dirty="0"/>
                    </a:p>
                  </a:txBody>
                  <a:tcPr/>
                </a:tc>
                <a:tc>
                  <a:txBody>
                    <a:bodyPr/>
                    <a:lstStyle/>
                    <a:p>
                      <a:pPr algn="ctr"/>
                      <a:r>
                        <a:rPr lang="en-US" dirty="0" smtClean="0"/>
                        <a:t>1</a:t>
                      </a:r>
                      <a:endParaRPr lang="en-US" dirty="0"/>
                    </a:p>
                  </a:txBody>
                  <a:tcPr/>
                </a:tc>
              </a:tr>
            </a:tbl>
          </a:graphicData>
        </a:graphic>
      </p:graphicFrame>
    </p:spTree>
    <p:extLst>
      <p:ext uri="{BB962C8B-B14F-4D97-AF65-F5344CB8AC3E}">
        <p14:creationId xmlns:p14="http://schemas.microsoft.com/office/powerpoint/2010/main" val="29792015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Practice</a:t>
            </a:r>
            <a:endParaRPr lang="en-US" dirty="0"/>
          </a:p>
        </p:txBody>
      </p:sp>
      <p:sp>
        <p:nvSpPr>
          <p:cNvPr id="3" name="Content Placeholder 2"/>
          <p:cNvSpPr>
            <a:spLocks noGrp="1"/>
          </p:cNvSpPr>
          <p:nvPr>
            <p:ph idx="1"/>
          </p:nvPr>
        </p:nvSpPr>
        <p:spPr>
          <a:xfrm>
            <a:off x="549275" y="1600201"/>
            <a:ext cx="8042276" cy="4749402"/>
          </a:xfrm>
        </p:spPr>
        <p:txBody>
          <a:bodyPr>
            <a:normAutofit lnSpcReduction="10000"/>
          </a:bodyPr>
          <a:lstStyle/>
          <a:p>
            <a:r>
              <a:rPr lang="en-US" dirty="0" smtClean="0"/>
              <a:t>Keep your complete SIPP wave files in their original state—never make changes to them, never save on these files, always clear without saving</a:t>
            </a:r>
          </a:p>
          <a:p>
            <a:r>
              <a:rPr lang="en-US" dirty="0" smtClean="0"/>
              <a:t>For any analysis, create a single do file for dataset construction, which pulls the variables from the panels and waves that you need</a:t>
            </a:r>
          </a:p>
          <a:p>
            <a:r>
              <a:rPr lang="en-US" dirty="0" smtClean="0"/>
              <a:t>Save that new dataset, without all the SIPP variables you don’t need, and work from that</a:t>
            </a:r>
          </a:p>
          <a:p>
            <a:r>
              <a:rPr lang="en-US" dirty="0" smtClean="0"/>
              <a:t>With this program created, it is easy to always go back and reconstruct a dataset with added variables</a:t>
            </a:r>
            <a:endParaRPr lang="en-US" dirty="0"/>
          </a:p>
        </p:txBody>
      </p:sp>
    </p:spTree>
    <p:extLst>
      <p:ext uri="{BB962C8B-B14F-4D97-AF65-F5344CB8AC3E}">
        <p14:creationId xmlns:p14="http://schemas.microsoft.com/office/powerpoint/2010/main" val="3984243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995343"/>
            <a:ext cx="9144000" cy="5632311"/>
          </a:xfrm>
          <a:prstGeom prst="rect">
            <a:avLst/>
          </a:prstGeom>
          <a:noFill/>
        </p:spPr>
        <p:txBody>
          <a:bodyPr wrap="square" rtlCol="0">
            <a:spAutoFit/>
          </a:bodyPr>
          <a:lstStyle/>
          <a:p>
            <a:r>
              <a:rPr lang="en-US" sz="2000" dirty="0" smtClean="0"/>
              <a:t>Let’s say you want to load in multiple files. To reduce your syntax, you can create a loop in </a:t>
            </a:r>
            <a:r>
              <a:rPr lang="en-US" sz="2000" dirty="0" err="1" smtClean="0"/>
              <a:t>stata</a:t>
            </a:r>
            <a:r>
              <a:rPr lang="en-US" sz="2000" dirty="0" smtClean="0"/>
              <a:t> that reads in the files and keeps the variables you want, automatically.</a:t>
            </a:r>
          </a:p>
          <a:p>
            <a:endParaRPr lang="en-US" sz="2000" dirty="0" smtClean="0"/>
          </a:p>
          <a:p>
            <a:r>
              <a:rPr lang="en-US" sz="2000" dirty="0" smtClean="0">
                <a:latin typeface="Courier"/>
                <a:cs typeface="Courier"/>
              </a:rPr>
              <a:t>/* This syntax loads in the first 4 waves of the 2008 panel, keeping just a few variables from each wave */</a:t>
            </a:r>
          </a:p>
          <a:p>
            <a:endParaRPr lang="en-US" sz="2000" dirty="0" smtClean="0">
              <a:latin typeface="Courier"/>
              <a:cs typeface="Courier"/>
            </a:endParaRPr>
          </a:p>
          <a:p>
            <a:r>
              <a:rPr lang="en-US" sz="2000" dirty="0" smtClean="0">
                <a:latin typeface="Courier"/>
                <a:cs typeface="Courier"/>
              </a:rPr>
              <a:t>set </a:t>
            </a:r>
            <a:r>
              <a:rPr lang="en-US" sz="2000" dirty="0">
                <a:latin typeface="Courier"/>
                <a:cs typeface="Courier"/>
              </a:rPr>
              <a:t>more off</a:t>
            </a:r>
          </a:p>
          <a:p>
            <a:endParaRPr lang="en-US" sz="2000" dirty="0" smtClean="0">
              <a:latin typeface="Courier"/>
              <a:cs typeface="Courier"/>
            </a:endParaRPr>
          </a:p>
          <a:p>
            <a:r>
              <a:rPr lang="en-US" sz="2000" dirty="0" smtClean="0">
                <a:latin typeface="Courier"/>
                <a:cs typeface="Courier"/>
              </a:rPr>
              <a:t>use </a:t>
            </a:r>
            <a:r>
              <a:rPr lang="en-US" sz="2000" dirty="0">
                <a:latin typeface="Courier"/>
                <a:cs typeface="Courier"/>
              </a:rPr>
              <a:t>"F:\SIPP Files\2008\sipp08w1.dta", clear  keep </a:t>
            </a:r>
            <a:r>
              <a:rPr lang="en-US" sz="2000" dirty="0" err="1">
                <a:latin typeface="Courier"/>
                <a:cs typeface="Courier"/>
              </a:rPr>
              <a:t>ssuid</a:t>
            </a:r>
            <a:r>
              <a:rPr lang="en-US" sz="2000" dirty="0">
                <a:latin typeface="Courier"/>
                <a:cs typeface="Courier"/>
              </a:rPr>
              <a:t> </a:t>
            </a:r>
            <a:r>
              <a:rPr lang="en-US" sz="2000" dirty="0" err="1">
                <a:latin typeface="Courier"/>
                <a:cs typeface="Courier"/>
              </a:rPr>
              <a:t>epppnum</a:t>
            </a:r>
            <a:r>
              <a:rPr lang="en-US" sz="2000" dirty="0">
                <a:latin typeface="Courier"/>
                <a:cs typeface="Courier"/>
              </a:rPr>
              <a:t> </a:t>
            </a:r>
            <a:r>
              <a:rPr lang="en-US" sz="2000" dirty="0" err="1">
                <a:latin typeface="Courier"/>
                <a:cs typeface="Courier"/>
              </a:rPr>
              <a:t>swave</a:t>
            </a:r>
            <a:r>
              <a:rPr lang="en-US" sz="2000" dirty="0">
                <a:latin typeface="Courier"/>
                <a:cs typeface="Courier"/>
              </a:rPr>
              <a:t> </a:t>
            </a:r>
            <a:r>
              <a:rPr lang="en-US" sz="2000" dirty="0" err="1">
                <a:latin typeface="Courier"/>
                <a:cs typeface="Courier"/>
              </a:rPr>
              <a:t>srefmon</a:t>
            </a:r>
            <a:r>
              <a:rPr lang="en-US" sz="2000" dirty="0">
                <a:latin typeface="Courier"/>
                <a:cs typeface="Courier"/>
              </a:rPr>
              <a:t> </a:t>
            </a:r>
            <a:r>
              <a:rPr lang="en-US" sz="2000" dirty="0" err="1">
                <a:latin typeface="Courier"/>
                <a:cs typeface="Courier"/>
              </a:rPr>
              <a:t>thtotinc</a:t>
            </a:r>
            <a:r>
              <a:rPr lang="en-US" sz="2000" dirty="0">
                <a:latin typeface="Courier"/>
                <a:cs typeface="Courier"/>
              </a:rPr>
              <a:t> </a:t>
            </a:r>
            <a:r>
              <a:rPr lang="en-US" sz="2000" dirty="0" err="1">
                <a:latin typeface="Courier"/>
                <a:cs typeface="Courier"/>
              </a:rPr>
              <a:t>whfnwgt</a:t>
            </a:r>
            <a:r>
              <a:rPr lang="en-US" sz="2000" dirty="0">
                <a:latin typeface="Courier"/>
                <a:cs typeface="Courier"/>
              </a:rPr>
              <a:t> </a:t>
            </a:r>
            <a:r>
              <a:rPr lang="en-US" sz="2000" dirty="0" err="1">
                <a:latin typeface="Courier"/>
                <a:cs typeface="Courier"/>
              </a:rPr>
              <a:t>thfdstp</a:t>
            </a:r>
            <a:r>
              <a:rPr lang="en-US" sz="2000" dirty="0">
                <a:latin typeface="Courier"/>
                <a:cs typeface="Courier"/>
              </a:rPr>
              <a:t> </a:t>
            </a:r>
            <a:r>
              <a:rPr lang="en-US" sz="2000" dirty="0" err="1">
                <a:latin typeface="Courier"/>
                <a:cs typeface="Courier"/>
              </a:rPr>
              <a:t>erace</a:t>
            </a:r>
            <a:endParaRPr lang="en-US" sz="2000" dirty="0">
              <a:latin typeface="Courier"/>
              <a:cs typeface="Courier"/>
            </a:endParaRPr>
          </a:p>
          <a:p>
            <a:endParaRPr lang="en-US" sz="2000" dirty="0" smtClean="0">
              <a:latin typeface="Courier"/>
              <a:cs typeface="Courier"/>
            </a:endParaRPr>
          </a:p>
          <a:p>
            <a:r>
              <a:rPr lang="en-US" sz="2000" dirty="0" err="1" smtClean="0">
                <a:latin typeface="Courier"/>
                <a:cs typeface="Courier"/>
              </a:rPr>
              <a:t>foreach</a:t>
            </a:r>
            <a:r>
              <a:rPr lang="en-US" sz="2000" dirty="0" smtClean="0">
                <a:latin typeface="Courier"/>
                <a:cs typeface="Courier"/>
              </a:rPr>
              <a:t> </a:t>
            </a:r>
            <a:r>
              <a:rPr lang="en-US" sz="2000" dirty="0">
                <a:latin typeface="Courier"/>
                <a:cs typeface="Courier"/>
              </a:rPr>
              <a:t>j in 2 3 </a:t>
            </a:r>
            <a:r>
              <a:rPr lang="en-US" sz="2000" dirty="0" smtClean="0">
                <a:latin typeface="Courier"/>
                <a:cs typeface="Courier"/>
              </a:rPr>
              <a:t>4 </a:t>
            </a:r>
            <a:r>
              <a:rPr lang="en-US" sz="2000" dirty="0">
                <a:latin typeface="Courier"/>
                <a:cs typeface="Courier"/>
              </a:rPr>
              <a:t>{  append using "F:\SIPP Files\2008\sipp08w`j'.dta"   keep </a:t>
            </a:r>
            <a:r>
              <a:rPr lang="en-US" sz="2000" dirty="0" err="1">
                <a:latin typeface="Courier"/>
                <a:cs typeface="Courier"/>
              </a:rPr>
              <a:t>ssuid</a:t>
            </a:r>
            <a:r>
              <a:rPr lang="en-US" sz="2000" dirty="0">
                <a:latin typeface="Courier"/>
                <a:cs typeface="Courier"/>
              </a:rPr>
              <a:t> </a:t>
            </a:r>
            <a:r>
              <a:rPr lang="en-US" sz="2000" dirty="0" err="1">
                <a:latin typeface="Courier"/>
                <a:cs typeface="Courier"/>
              </a:rPr>
              <a:t>epppnum</a:t>
            </a:r>
            <a:r>
              <a:rPr lang="en-US" sz="2000" dirty="0">
                <a:latin typeface="Courier"/>
                <a:cs typeface="Courier"/>
              </a:rPr>
              <a:t> </a:t>
            </a:r>
            <a:r>
              <a:rPr lang="en-US" sz="2000" dirty="0" err="1">
                <a:latin typeface="Courier"/>
                <a:cs typeface="Courier"/>
              </a:rPr>
              <a:t>swave</a:t>
            </a:r>
            <a:r>
              <a:rPr lang="en-US" sz="2000" dirty="0">
                <a:latin typeface="Courier"/>
                <a:cs typeface="Courier"/>
              </a:rPr>
              <a:t> </a:t>
            </a:r>
            <a:r>
              <a:rPr lang="en-US" sz="2000" dirty="0" err="1">
                <a:latin typeface="Courier"/>
                <a:cs typeface="Courier"/>
              </a:rPr>
              <a:t>srefmon</a:t>
            </a:r>
            <a:r>
              <a:rPr lang="en-US" sz="2000" dirty="0">
                <a:latin typeface="Courier"/>
                <a:cs typeface="Courier"/>
              </a:rPr>
              <a:t> </a:t>
            </a:r>
            <a:r>
              <a:rPr lang="en-US" sz="2000" dirty="0" err="1">
                <a:latin typeface="Courier"/>
                <a:cs typeface="Courier"/>
              </a:rPr>
              <a:t>thtotinc</a:t>
            </a:r>
            <a:r>
              <a:rPr lang="en-US" sz="2000" dirty="0">
                <a:latin typeface="Courier"/>
                <a:cs typeface="Courier"/>
              </a:rPr>
              <a:t> </a:t>
            </a:r>
            <a:r>
              <a:rPr lang="en-US" sz="2000" dirty="0" err="1">
                <a:latin typeface="Courier"/>
                <a:cs typeface="Courier"/>
              </a:rPr>
              <a:t>whfnwgt</a:t>
            </a:r>
            <a:r>
              <a:rPr lang="en-US" sz="2000" dirty="0">
                <a:latin typeface="Courier"/>
                <a:cs typeface="Courier"/>
              </a:rPr>
              <a:t> </a:t>
            </a:r>
            <a:r>
              <a:rPr lang="en-US" sz="2000" dirty="0" err="1">
                <a:latin typeface="Courier"/>
                <a:cs typeface="Courier"/>
              </a:rPr>
              <a:t>thfdstp</a:t>
            </a:r>
            <a:r>
              <a:rPr lang="en-US" sz="2000" dirty="0">
                <a:latin typeface="Courier"/>
                <a:cs typeface="Courier"/>
              </a:rPr>
              <a:t> </a:t>
            </a:r>
            <a:r>
              <a:rPr lang="en-US" sz="2000" dirty="0" err="1">
                <a:latin typeface="Courier"/>
                <a:cs typeface="Courier"/>
              </a:rPr>
              <a:t>erace</a:t>
            </a:r>
            <a:r>
              <a:rPr lang="en-US" sz="2000" dirty="0">
                <a:latin typeface="Courier"/>
                <a:cs typeface="Courier"/>
              </a:rPr>
              <a:t>    }</a:t>
            </a:r>
            <a:endParaRPr lang="en-US" sz="2000" dirty="0" smtClean="0">
              <a:latin typeface="Courier"/>
              <a:cs typeface="Courier"/>
            </a:endParaRPr>
          </a:p>
        </p:txBody>
      </p:sp>
      <p:sp>
        <p:nvSpPr>
          <p:cNvPr id="5" name="Title 4"/>
          <p:cNvSpPr>
            <a:spLocks noGrp="1"/>
          </p:cNvSpPr>
          <p:nvPr>
            <p:ph type="title"/>
          </p:nvPr>
        </p:nvSpPr>
        <p:spPr>
          <a:xfrm>
            <a:off x="549275" y="107576"/>
            <a:ext cx="8042276" cy="887767"/>
          </a:xfrm>
        </p:spPr>
        <p:txBody>
          <a:bodyPr/>
          <a:lstStyle/>
          <a:p>
            <a:r>
              <a:rPr lang="en-US" dirty="0" smtClean="0"/>
              <a:t>Loading in Multiple Waves</a:t>
            </a:r>
            <a:endParaRPr lang="en-US" dirty="0"/>
          </a:p>
        </p:txBody>
      </p:sp>
    </p:spTree>
    <p:extLst>
      <p:ext uri="{BB962C8B-B14F-4D97-AF65-F5344CB8AC3E}">
        <p14:creationId xmlns:p14="http://schemas.microsoft.com/office/powerpoint/2010/main" val="614044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22089"/>
          </a:xfrm>
        </p:spPr>
        <p:txBody>
          <a:bodyPr/>
          <a:lstStyle/>
          <a:p>
            <a:r>
              <a:rPr lang="en-US" sz="4000" dirty="0" smtClean="0"/>
              <a:t>Identifying Unique Respondents</a:t>
            </a:r>
            <a:endParaRPr lang="en-US" sz="4000" dirty="0"/>
          </a:p>
        </p:txBody>
      </p:sp>
      <p:sp>
        <p:nvSpPr>
          <p:cNvPr id="3" name="Content Placeholder 2"/>
          <p:cNvSpPr>
            <a:spLocks noGrp="1"/>
          </p:cNvSpPr>
          <p:nvPr>
            <p:ph idx="1"/>
          </p:nvPr>
        </p:nvSpPr>
        <p:spPr>
          <a:xfrm>
            <a:off x="549275" y="1308462"/>
            <a:ext cx="8042276" cy="5144107"/>
          </a:xfrm>
        </p:spPr>
        <p:txBody>
          <a:bodyPr>
            <a:normAutofit fontScale="85000" lnSpcReduction="10000"/>
          </a:bodyPr>
          <a:lstStyle/>
          <a:p>
            <a:r>
              <a:rPr lang="en-US" dirty="0" smtClean="0"/>
              <a:t>Because there are up to four observations per person, per wave, you need a person identifier to identify unique individuals</a:t>
            </a:r>
          </a:p>
          <a:p>
            <a:r>
              <a:rPr lang="en-US" dirty="0" smtClean="0"/>
              <a:t>In the 1996 – 2008 panels, you only need the sample unit identifier (</a:t>
            </a:r>
            <a:r>
              <a:rPr lang="en-US" dirty="0" err="1" smtClean="0"/>
              <a:t>ssuid</a:t>
            </a:r>
            <a:r>
              <a:rPr lang="en-US" dirty="0" smtClean="0"/>
              <a:t>) + the person number (</a:t>
            </a:r>
            <a:r>
              <a:rPr lang="en-US" dirty="0" err="1" smtClean="0"/>
              <a:t>epppnum</a:t>
            </a:r>
            <a:r>
              <a:rPr lang="en-US" dirty="0" smtClean="0"/>
              <a:t>)</a:t>
            </a:r>
          </a:p>
          <a:p>
            <a:pPr lvl="1"/>
            <a:r>
              <a:rPr lang="en-US" dirty="0" smtClean="0"/>
              <a:t>When stacking multiple panels, add the panel identifier</a:t>
            </a:r>
          </a:p>
          <a:p>
            <a:r>
              <a:rPr lang="en-US" dirty="0" smtClean="0"/>
              <a:t>In the 1990 – 1993 panels, you need the sample unit identifier + entry address identifier + person number</a:t>
            </a:r>
          </a:p>
          <a:p>
            <a:pPr lvl="1"/>
            <a:r>
              <a:rPr lang="en-US" dirty="0" smtClean="0"/>
              <a:t>Note: This is confusing in the Users’ Guide. Don’t freak out!</a:t>
            </a:r>
          </a:p>
          <a:p>
            <a:pPr marL="0" indent="0">
              <a:buNone/>
            </a:pPr>
            <a:r>
              <a:rPr lang="en-US" b="1" dirty="0" err="1" smtClean="0"/>
              <a:t>Stata</a:t>
            </a:r>
            <a:r>
              <a:rPr lang="en-US" b="1" dirty="0" smtClean="0"/>
              <a:t> Syntax to generate a Unique Person Identifier:</a:t>
            </a:r>
          </a:p>
          <a:p>
            <a:pPr marL="0" indent="0">
              <a:buNone/>
            </a:pPr>
            <a:r>
              <a:rPr lang="en-US" dirty="0" err="1" smtClean="0">
                <a:latin typeface="Courier"/>
                <a:cs typeface="Courier"/>
              </a:rPr>
              <a:t>egen</a:t>
            </a:r>
            <a:r>
              <a:rPr lang="en-US" dirty="0" smtClean="0">
                <a:latin typeface="Courier"/>
                <a:cs typeface="Courier"/>
              </a:rPr>
              <a:t> </a:t>
            </a:r>
            <a:r>
              <a:rPr lang="en-US" dirty="0" err="1" smtClean="0">
                <a:latin typeface="Courier"/>
                <a:cs typeface="Courier"/>
              </a:rPr>
              <a:t>sippid</a:t>
            </a:r>
            <a:r>
              <a:rPr lang="en-US" dirty="0">
                <a:latin typeface="Courier"/>
                <a:cs typeface="Courier"/>
              </a:rPr>
              <a:t> </a:t>
            </a:r>
            <a:r>
              <a:rPr lang="en-US" dirty="0" smtClean="0">
                <a:latin typeface="Courier"/>
                <a:cs typeface="Courier"/>
              </a:rPr>
              <a:t>= </a:t>
            </a:r>
            <a:r>
              <a:rPr lang="en-US" dirty="0" err="1" smtClean="0">
                <a:latin typeface="Courier"/>
                <a:cs typeface="Courier"/>
              </a:rPr>
              <a:t>concat</a:t>
            </a:r>
            <a:r>
              <a:rPr lang="en-US" dirty="0" smtClean="0">
                <a:latin typeface="Courier"/>
                <a:cs typeface="Courier"/>
              </a:rPr>
              <a:t>(</a:t>
            </a:r>
            <a:r>
              <a:rPr lang="en-US" dirty="0" err="1" smtClean="0">
                <a:latin typeface="Courier"/>
                <a:cs typeface="Courier"/>
              </a:rPr>
              <a:t>spanel</a:t>
            </a:r>
            <a:r>
              <a:rPr lang="en-US" dirty="0" smtClean="0">
                <a:latin typeface="Courier"/>
                <a:cs typeface="Courier"/>
              </a:rPr>
              <a:t> </a:t>
            </a:r>
            <a:r>
              <a:rPr lang="en-US" dirty="0" err="1" smtClean="0">
                <a:latin typeface="Courier"/>
                <a:cs typeface="Courier"/>
              </a:rPr>
              <a:t>ssuid</a:t>
            </a:r>
            <a:r>
              <a:rPr lang="en-US" dirty="0" smtClean="0">
                <a:latin typeface="Courier"/>
                <a:cs typeface="Courier"/>
              </a:rPr>
              <a:t> </a:t>
            </a:r>
            <a:r>
              <a:rPr lang="en-US" dirty="0" err="1" smtClean="0">
                <a:latin typeface="Courier"/>
                <a:cs typeface="Courier"/>
              </a:rPr>
              <a:t>epppnum</a:t>
            </a:r>
            <a:r>
              <a:rPr lang="en-US" smtClean="0">
                <a:latin typeface="Courier"/>
                <a:cs typeface="Courier"/>
              </a:rPr>
              <a:t>)</a:t>
            </a:r>
            <a:endParaRPr lang="en-US" dirty="0" smtClean="0">
              <a:latin typeface="Courier"/>
              <a:cs typeface="Courier"/>
            </a:endParaRPr>
          </a:p>
          <a:p>
            <a:pPr marL="342900" indent="-342900"/>
            <a:r>
              <a:rPr lang="en-US" dirty="0" smtClean="0"/>
              <a:t>Watch the form of </a:t>
            </a:r>
            <a:r>
              <a:rPr lang="en-US" dirty="0" err="1" smtClean="0"/>
              <a:t>epppnum</a:t>
            </a:r>
            <a:r>
              <a:rPr lang="en-US" dirty="0" smtClean="0"/>
              <a:t> across waves: is it “101” or is it “0101”? When you merge across waves, this has to match</a:t>
            </a:r>
            <a:endParaRPr lang="en-US" dirty="0"/>
          </a:p>
        </p:txBody>
      </p:sp>
    </p:spTree>
    <p:extLst>
      <p:ext uri="{BB962C8B-B14F-4D97-AF65-F5344CB8AC3E}">
        <p14:creationId xmlns:p14="http://schemas.microsoft.com/office/powerpoint/2010/main" val="324495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44864"/>
            <a:ext cx="8042276" cy="1162345"/>
          </a:xfrm>
        </p:spPr>
        <p:txBody>
          <a:bodyPr/>
          <a:lstStyle/>
          <a:p>
            <a:r>
              <a:rPr lang="en-US" dirty="0" smtClean="0"/>
              <a:t>A few Key Findings About SIPP data Quality</a:t>
            </a:r>
            <a:endParaRPr lang="en-US" dirty="0"/>
          </a:p>
        </p:txBody>
      </p:sp>
      <p:sp>
        <p:nvSpPr>
          <p:cNvPr id="3" name="Content Placeholder 2"/>
          <p:cNvSpPr>
            <a:spLocks noGrp="1"/>
          </p:cNvSpPr>
          <p:nvPr>
            <p:ph idx="1"/>
          </p:nvPr>
        </p:nvSpPr>
        <p:spPr>
          <a:xfrm>
            <a:off x="304800" y="1554162"/>
            <a:ext cx="8686800" cy="5046898"/>
          </a:xfrm>
        </p:spPr>
        <p:txBody>
          <a:bodyPr>
            <a:normAutofit fontScale="92500" lnSpcReduction="10000"/>
          </a:bodyPr>
          <a:lstStyle/>
          <a:p>
            <a:r>
              <a:rPr lang="en-US" dirty="0" smtClean="0"/>
              <a:t>The SIPP is at the </a:t>
            </a:r>
            <a:r>
              <a:rPr lang="en-US" b="1" dirty="0" smtClean="0"/>
              <a:t>low end</a:t>
            </a:r>
            <a:r>
              <a:rPr lang="en-US" dirty="0" smtClean="0"/>
              <a:t> in estimating total aggregate annual income:</a:t>
            </a:r>
          </a:p>
          <a:p>
            <a:pPr lvl="1"/>
            <a:r>
              <a:rPr lang="en-US" dirty="0" smtClean="0"/>
              <a:t>SIPP: $5.77 trillion (in 2002)</a:t>
            </a:r>
          </a:p>
          <a:p>
            <a:pPr lvl="1"/>
            <a:r>
              <a:rPr lang="en-US" dirty="0" smtClean="0"/>
              <a:t>CPS: $6.47 trillion</a:t>
            </a:r>
          </a:p>
          <a:p>
            <a:pPr lvl="1"/>
            <a:r>
              <a:rPr lang="en-US" dirty="0" smtClean="0"/>
              <a:t>Where did that $700 billion dollars go?!?!?!</a:t>
            </a:r>
          </a:p>
          <a:p>
            <a:r>
              <a:rPr lang="en-US" b="1" i="1" dirty="0" smtClean="0"/>
              <a:t>Not</a:t>
            </a:r>
            <a:r>
              <a:rPr lang="en-US" dirty="0" smtClean="0"/>
              <a:t> a result of under-representing high-income families</a:t>
            </a:r>
          </a:p>
          <a:p>
            <a:r>
              <a:rPr lang="en-US" dirty="0"/>
              <a:t>The SIPP finds the </a:t>
            </a:r>
            <a:r>
              <a:rPr lang="en-US" b="1" dirty="0"/>
              <a:t>highest</a:t>
            </a:r>
            <a:r>
              <a:rPr lang="en-US" dirty="0"/>
              <a:t> </a:t>
            </a:r>
            <a:r>
              <a:rPr lang="en-US" dirty="0" smtClean="0"/>
              <a:t>amounts </a:t>
            </a:r>
            <a:r>
              <a:rPr lang="en-US" dirty="0"/>
              <a:t>of income at the bottom, </a:t>
            </a:r>
            <a:r>
              <a:rPr lang="en-US" b="1" dirty="0"/>
              <a:t>lowest</a:t>
            </a:r>
            <a:r>
              <a:rPr lang="en-US" dirty="0"/>
              <a:t> </a:t>
            </a:r>
            <a:r>
              <a:rPr lang="en-US" dirty="0" smtClean="0"/>
              <a:t>amounts </a:t>
            </a:r>
            <a:r>
              <a:rPr lang="en-US" dirty="0"/>
              <a:t>at the </a:t>
            </a:r>
            <a:r>
              <a:rPr lang="en-US" dirty="0" smtClean="0"/>
              <a:t>top</a:t>
            </a:r>
          </a:p>
          <a:p>
            <a:r>
              <a:rPr lang="en-US" dirty="0" smtClean="0"/>
              <a:t>The SIPP reports the </a:t>
            </a:r>
            <a:r>
              <a:rPr lang="en-US" b="1" dirty="0" smtClean="0"/>
              <a:t>least</a:t>
            </a:r>
            <a:r>
              <a:rPr lang="en-US" dirty="0" smtClean="0"/>
              <a:t> amount of income inequality across surveys</a:t>
            </a:r>
          </a:p>
          <a:p>
            <a:r>
              <a:rPr lang="en-US" dirty="0" smtClean="0"/>
              <a:t>Income estimates from wave 1 of each panel look different from later waves (more </a:t>
            </a:r>
            <a:r>
              <a:rPr lang="en-US" dirty="0" smtClean="0"/>
              <a:t>poverty</a:t>
            </a:r>
            <a:r>
              <a:rPr lang="en-US" dirty="0" smtClean="0"/>
              <a:t>, </a:t>
            </a:r>
            <a:r>
              <a:rPr lang="en-US" smtClean="0"/>
              <a:t>less </a:t>
            </a:r>
            <a:r>
              <a:rPr lang="en-US" smtClean="0"/>
              <a:t>income</a:t>
            </a:r>
            <a:r>
              <a:rPr lang="en-US" smtClean="0"/>
              <a:t>)</a:t>
            </a:r>
            <a:endParaRPr lang="en-US" dirty="0" smtClean="0"/>
          </a:p>
        </p:txBody>
      </p:sp>
    </p:spTree>
    <p:extLst>
      <p:ext uri="{BB962C8B-B14F-4D97-AF65-F5344CB8AC3E}">
        <p14:creationId xmlns:p14="http://schemas.microsoft.com/office/powerpoint/2010/main" val="6147556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Income Estimates By Survey</a:t>
            </a:r>
            <a:br>
              <a:rPr lang="en-US" dirty="0" smtClean="0"/>
            </a:br>
            <a:r>
              <a:rPr lang="en-US" sz="3000" dirty="0" smtClean="0"/>
              <a:t>Calendar Year 2002 (</a:t>
            </a:r>
            <a:r>
              <a:rPr lang="en-US" sz="3000" dirty="0" err="1" smtClean="0"/>
              <a:t>Czajka</a:t>
            </a:r>
            <a:r>
              <a:rPr lang="en-US" sz="3000" dirty="0" smtClean="0"/>
              <a:t> &amp; </a:t>
            </a:r>
            <a:r>
              <a:rPr lang="en-US" sz="3000" dirty="0" err="1" smtClean="0"/>
              <a:t>Denmead</a:t>
            </a:r>
            <a:r>
              <a:rPr lang="en-US" sz="3000" dirty="0" smtClean="0"/>
              <a:t>, 2008)</a:t>
            </a:r>
            <a:endParaRPr lang="en-US" sz="3000" dirty="0"/>
          </a:p>
        </p:txBody>
      </p:sp>
      <p:graphicFrame>
        <p:nvGraphicFramePr>
          <p:cNvPr id="9" name="Table 8"/>
          <p:cNvGraphicFramePr>
            <a:graphicFrameLocks noGrp="1"/>
          </p:cNvGraphicFramePr>
          <p:nvPr>
            <p:extLst>
              <p:ext uri="{D42A27DB-BD31-4B8C-83A1-F6EECF244321}">
                <p14:modId xmlns:p14="http://schemas.microsoft.com/office/powerpoint/2010/main" val="3190601376"/>
              </p:ext>
            </p:extLst>
          </p:nvPr>
        </p:nvGraphicFramePr>
        <p:xfrm>
          <a:off x="2" y="1761798"/>
          <a:ext cx="9144000" cy="4023360"/>
        </p:xfrm>
        <a:graphic>
          <a:graphicData uri="http://schemas.openxmlformats.org/drawingml/2006/table">
            <a:tbl>
              <a:tblPr firstRow="1" bandRow="1">
                <a:tableStyleId>{5C22544A-7EE6-4342-B048-85BDC9FD1C3A}</a:tableStyleId>
              </a:tblPr>
              <a:tblGrid>
                <a:gridCol w="2746202"/>
                <a:gridCol w="1647722"/>
                <a:gridCol w="1596231"/>
                <a:gridCol w="1527576"/>
                <a:gridCol w="1626269"/>
              </a:tblGrid>
              <a:tr h="315869">
                <a:tc>
                  <a:txBody>
                    <a:bodyPr/>
                    <a:lstStyle/>
                    <a:p>
                      <a:r>
                        <a:rPr lang="en-US" sz="2600" dirty="0" smtClean="0"/>
                        <a:t>Estimate</a:t>
                      </a:r>
                      <a:endParaRPr lang="en-US" sz="2600" dirty="0"/>
                    </a:p>
                  </a:txBody>
                  <a:tcPr/>
                </a:tc>
                <a:tc>
                  <a:txBody>
                    <a:bodyPr/>
                    <a:lstStyle/>
                    <a:p>
                      <a:pPr algn="ctr"/>
                      <a:r>
                        <a:rPr lang="en-US" sz="2600" dirty="0" smtClean="0"/>
                        <a:t>SIPP</a:t>
                      </a:r>
                      <a:endParaRPr lang="en-US" sz="2600" dirty="0"/>
                    </a:p>
                  </a:txBody>
                  <a:tcPr/>
                </a:tc>
                <a:tc>
                  <a:txBody>
                    <a:bodyPr/>
                    <a:lstStyle/>
                    <a:p>
                      <a:pPr algn="ctr"/>
                      <a:r>
                        <a:rPr lang="en-US" sz="2600" dirty="0" smtClean="0"/>
                        <a:t>CPS</a:t>
                      </a:r>
                      <a:endParaRPr lang="en-US" sz="2600" dirty="0"/>
                    </a:p>
                  </a:txBody>
                  <a:tcPr/>
                </a:tc>
                <a:tc>
                  <a:txBody>
                    <a:bodyPr/>
                    <a:lstStyle/>
                    <a:p>
                      <a:pPr algn="ctr"/>
                      <a:r>
                        <a:rPr lang="en-US" sz="2600" dirty="0" smtClean="0"/>
                        <a:t>ACS</a:t>
                      </a:r>
                      <a:endParaRPr lang="en-US" sz="2600" dirty="0"/>
                    </a:p>
                  </a:txBody>
                  <a:tcPr/>
                </a:tc>
                <a:tc>
                  <a:txBody>
                    <a:bodyPr/>
                    <a:lstStyle/>
                    <a:p>
                      <a:pPr algn="ctr"/>
                      <a:r>
                        <a:rPr lang="en-US" sz="2600" dirty="0" smtClean="0"/>
                        <a:t>MEPS</a:t>
                      </a:r>
                      <a:endParaRPr lang="en-US" sz="2600" dirty="0"/>
                    </a:p>
                  </a:txBody>
                  <a:tcPr/>
                </a:tc>
              </a:tr>
              <a:tr h="545198">
                <a:tc>
                  <a:txBody>
                    <a:bodyPr/>
                    <a:lstStyle/>
                    <a:p>
                      <a:r>
                        <a:rPr lang="en-US" sz="2600" dirty="0" smtClean="0"/>
                        <a:t>Total</a:t>
                      </a:r>
                      <a:r>
                        <a:rPr lang="en-US" sz="2600" baseline="0" dirty="0" smtClean="0"/>
                        <a:t> p</a:t>
                      </a:r>
                      <a:r>
                        <a:rPr lang="en-US" sz="2600" dirty="0" smtClean="0"/>
                        <a:t>opulation</a:t>
                      </a:r>
                    </a:p>
                    <a:p>
                      <a:r>
                        <a:rPr lang="en-US" sz="2600" dirty="0" smtClean="0"/>
                        <a:t>(millions)</a:t>
                      </a:r>
                      <a:endParaRPr lang="en-US" sz="2600" dirty="0"/>
                    </a:p>
                  </a:txBody>
                  <a:tcPr/>
                </a:tc>
                <a:tc>
                  <a:txBody>
                    <a:bodyPr/>
                    <a:lstStyle/>
                    <a:p>
                      <a:pPr algn="ctr"/>
                      <a:r>
                        <a:rPr lang="en-US" sz="2600" dirty="0" smtClean="0"/>
                        <a:t>281</a:t>
                      </a:r>
                      <a:endParaRPr lang="en-US" sz="2600" dirty="0"/>
                    </a:p>
                  </a:txBody>
                  <a:tcPr/>
                </a:tc>
                <a:tc>
                  <a:txBody>
                    <a:bodyPr/>
                    <a:lstStyle/>
                    <a:p>
                      <a:pPr algn="ctr"/>
                      <a:r>
                        <a:rPr lang="en-US" sz="2600" dirty="0" smtClean="0"/>
                        <a:t>283</a:t>
                      </a:r>
                      <a:endParaRPr lang="en-US" sz="2600" dirty="0"/>
                    </a:p>
                  </a:txBody>
                  <a:tcPr/>
                </a:tc>
                <a:tc>
                  <a:txBody>
                    <a:bodyPr/>
                    <a:lstStyle/>
                    <a:p>
                      <a:pPr algn="ctr"/>
                      <a:r>
                        <a:rPr lang="en-US" sz="2600" dirty="0" smtClean="0"/>
                        <a:t>278</a:t>
                      </a:r>
                      <a:endParaRPr lang="en-US" sz="2600" dirty="0"/>
                    </a:p>
                  </a:txBody>
                  <a:tcPr/>
                </a:tc>
                <a:tc>
                  <a:txBody>
                    <a:bodyPr/>
                    <a:lstStyle/>
                    <a:p>
                      <a:pPr algn="ctr"/>
                      <a:r>
                        <a:rPr lang="en-US" sz="2600" dirty="0" smtClean="0"/>
                        <a:t>283</a:t>
                      </a:r>
                      <a:endParaRPr lang="en-US" sz="2600" dirty="0"/>
                    </a:p>
                  </a:txBody>
                  <a:tcPr/>
                </a:tc>
              </a:tr>
              <a:tr h="545198">
                <a:tc>
                  <a:txBody>
                    <a:bodyPr/>
                    <a:lstStyle/>
                    <a:p>
                      <a:r>
                        <a:rPr lang="en-US" sz="2600" dirty="0" smtClean="0"/>
                        <a:t>Earners</a:t>
                      </a:r>
                    </a:p>
                    <a:p>
                      <a:r>
                        <a:rPr lang="en-US" sz="2600" dirty="0" smtClean="0"/>
                        <a:t>(millions)</a:t>
                      </a:r>
                      <a:endParaRPr lang="en-US" sz="2600" dirty="0"/>
                    </a:p>
                  </a:txBody>
                  <a:tcPr/>
                </a:tc>
                <a:tc>
                  <a:txBody>
                    <a:bodyPr/>
                    <a:lstStyle/>
                    <a:p>
                      <a:pPr algn="ctr"/>
                      <a:r>
                        <a:rPr lang="en-US" sz="2600" dirty="0" smtClean="0"/>
                        <a:t>154</a:t>
                      </a:r>
                      <a:endParaRPr lang="en-US" sz="2600" dirty="0"/>
                    </a:p>
                  </a:txBody>
                  <a:tcPr/>
                </a:tc>
                <a:tc>
                  <a:txBody>
                    <a:bodyPr/>
                    <a:lstStyle/>
                    <a:p>
                      <a:pPr algn="ctr"/>
                      <a:r>
                        <a:rPr lang="en-US" sz="2600" dirty="0" smtClean="0"/>
                        <a:t>150</a:t>
                      </a:r>
                      <a:endParaRPr lang="en-US" sz="2600" dirty="0"/>
                    </a:p>
                  </a:txBody>
                  <a:tcPr/>
                </a:tc>
                <a:tc>
                  <a:txBody>
                    <a:bodyPr/>
                    <a:lstStyle/>
                    <a:p>
                      <a:pPr algn="ctr"/>
                      <a:r>
                        <a:rPr lang="en-US" sz="2600" dirty="0" smtClean="0"/>
                        <a:t>152</a:t>
                      </a:r>
                      <a:endParaRPr lang="en-US" sz="2600" dirty="0"/>
                    </a:p>
                  </a:txBody>
                  <a:tcPr/>
                </a:tc>
                <a:tc>
                  <a:txBody>
                    <a:bodyPr/>
                    <a:lstStyle/>
                    <a:p>
                      <a:pPr algn="ctr"/>
                      <a:r>
                        <a:rPr lang="en-US" sz="2600" dirty="0" smtClean="0"/>
                        <a:t>160</a:t>
                      </a:r>
                      <a:endParaRPr lang="en-US" sz="2600" dirty="0"/>
                    </a:p>
                  </a:txBody>
                  <a:tcPr/>
                </a:tc>
              </a:tr>
              <a:tr h="545198">
                <a:tc>
                  <a:txBody>
                    <a:bodyPr/>
                    <a:lstStyle/>
                    <a:p>
                      <a:r>
                        <a:rPr lang="en-US" sz="2600" dirty="0" smtClean="0"/>
                        <a:t>% with Earnings</a:t>
                      </a:r>
                    </a:p>
                    <a:p>
                      <a:endParaRPr lang="en-US" sz="2600" dirty="0"/>
                    </a:p>
                  </a:txBody>
                  <a:tcPr/>
                </a:tc>
                <a:tc>
                  <a:txBody>
                    <a:bodyPr/>
                    <a:lstStyle/>
                    <a:p>
                      <a:pPr algn="ctr"/>
                      <a:r>
                        <a:rPr lang="en-US" sz="2600" dirty="0" smtClean="0"/>
                        <a:t>54.8%</a:t>
                      </a:r>
                      <a:endParaRPr lang="en-US" sz="2600" dirty="0"/>
                    </a:p>
                  </a:txBody>
                  <a:tcPr/>
                </a:tc>
                <a:tc>
                  <a:txBody>
                    <a:bodyPr/>
                    <a:lstStyle/>
                    <a:p>
                      <a:pPr algn="ctr"/>
                      <a:r>
                        <a:rPr lang="en-US" sz="2600" dirty="0" smtClean="0"/>
                        <a:t>53.2</a:t>
                      </a:r>
                      <a:endParaRPr lang="en-US" sz="2600" dirty="0"/>
                    </a:p>
                  </a:txBody>
                  <a:tcPr/>
                </a:tc>
                <a:tc>
                  <a:txBody>
                    <a:bodyPr/>
                    <a:lstStyle/>
                    <a:p>
                      <a:pPr algn="ctr"/>
                      <a:r>
                        <a:rPr lang="en-US" sz="2600" dirty="0" smtClean="0"/>
                        <a:t>54.7</a:t>
                      </a:r>
                      <a:endParaRPr lang="en-US" sz="2600" dirty="0"/>
                    </a:p>
                  </a:txBody>
                  <a:tcPr/>
                </a:tc>
                <a:tc>
                  <a:txBody>
                    <a:bodyPr/>
                    <a:lstStyle/>
                    <a:p>
                      <a:pPr algn="ctr"/>
                      <a:r>
                        <a:rPr lang="en-US" sz="2600" dirty="0" smtClean="0"/>
                        <a:t>56.6</a:t>
                      </a:r>
                      <a:endParaRPr lang="en-US" sz="2600" dirty="0"/>
                    </a:p>
                  </a:txBody>
                  <a:tcPr/>
                </a:tc>
              </a:tr>
              <a:tr h="545198">
                <a:tc>
                  <a:txBody>
                    <a:bodyPr/>
                    <a:lstStyle/>
                    <a:p>
                      <a:r>
                        <a:rPr lang="en-US" sz="2600" dirty="0" smtClean="0"/>
                        <a:t>Ave earnings</a:t>
                      </a:r>
                      <a:r>
                        <a:rPr lang="en-US" sz="2600" baseline="0" dirty="0" smtClean="0"/>
                        <a:t> per </a:t>
                      </a:r>
                      <a:r>
                        <a:rPr lang="en-US" sz="2600" dirty="0" smtClean="0"/>
                        <a:t>worker</a:t>
                      </a:r>
                      <a:endParaRPr lang="en-US" sz="2600" dirty="0"/>
                    </a:p>
                  </a:txBody>
                  <a:tcPr/>
                </a:tc>
                <a:tc>
                  <a:txBody>
                    <a:bodyPr/>
                    <a:lstStyle/>
                    <a:p>
                      <a:pPr algn="ctr"/>
                      <a:r>
                        <a:rPr lang="en-US" sz="2600" dirty="0" smtClean="0"/>
                        <a:t>$30,900</a:t>
                      </a:r>
                      <a:endParaRPr lang="en-US" sz="2600" dirty="0"/>
                    </a:p>
                  </a:txBody>
                  <a:tcPr/>
                </a:tc>
                <a:tc>
                  <a:txBody>
                    <a:bodyPr/>
                    <a:lstStyle/>
                    <a:p>
                      <a:pPr algn="ctr"/>
                      <a:r>
                        <a:rPr lang="en-US" sz="2600" dirty="0" smtClean="0"/>
                        <a:t>35,600</a:t>
                      </a:r>
                      <a:endParaRPr lang="en-US" sz="2600" dirty="0"/>
                    </a:p>
                  </a:txBody>
                  <a:tcPr/>
                </a:tc>
                <a:tc>
                  <a:txBody>
                    <a:bodyPr/>
                    <a:lstStyle/>
                    <a:p>
                      <a:pPr algn="ctr"/>
                      <a:r>
                        <a:rPr lang="en-US" sz="2600" dirty="0" smtClean="0"/>
                        <a:t>34,300</a:t>
                      </a:r>
                      <a:endParaRPr lang="en-US" sz="2600" dirty="0"/>
                    </a:p>
                  </a:txBody>
                  <a:tcPr/>
                </a:tc>
                <a:tc>
                  <a:txBody>
                    <a:bodyPr/>
                    <a:lstStyle/>
                    <a:p>
                      <a:pPr algn="ctr"/>
                      <a:r>
                        <a:rPr lang="en-US" sz="2600" dirty="0" smtClean="0"/>
                        <a:t>32,800</a:t>
                      </a:r>
                      <a:endParaRPr lang="en-US" sz="2600" dirty="0"/>
                    </a:p>
                  </a:txBody>
                  <a:tcPr/>
                </a:tc>
              </a:tr>
            </a:tbl>
          </a:graphicData>
        </a:graphic>
      </p:graphicFrame>
    </p:spTree>
    <p:extLst>
      <p:ext uri="{BB962C8B-B14F-4D97-AF65-F5344CB8AC3E}">
        <p14:creationId xmlns:p14="http://schemas.microsoft.com/office/powerpoint/2010/main" val="23128721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49275" y="107576"/>
            <a:ext cx="8042276" cy="1042217"/>
          </a:xfrm>
        </p:spPr>
        <p:txBody>
          <a:bodyPr>
            <a:normAutofit fontScale="90000"/>
          </a:bodyPr>
          <a:lstStyle/>
          <a:p>
            <a:r>
              <a:rPr lang="en-US" dirty="0"/>
              <a:t>Income Estimates By Survey</a:t>
            </a:r>
            <a:br>
              <a:rPr lang="en-US" dirty="0"/>
            </a:br>
            <a:r>
              <a:rPr lang="en-US" sz="3000" dirty="0"/>
              <a:t>Calendar Year 2002 (</a:t>
            </a:r>
            <a:r>
              <a:rPr lang="en-US" sz="3000" dirty="0" err="1"/>
              <a:t>Czajka</a:t>
            </a:r>
            <a:r>
              <a:rPr lang="en-US" sz="3000" dirty="0"/>
              <a:t> &amp; </a:t>
            </a:r>
            <a:r>
              <a:rPr lang="en-US" sz="3000" dirty="0" err="1"/>
              <a:t>Denmead</a:t>
            </a:r>
            <a:r>
              <a:rPr lang="en-US" sz="3000" dirty="0"/>
              <a:t>, 2008)</a:t>
            </a:r>
          </a:p>
        </p:txBody>
      </p:sp>
      <p:graphicFrame>
        <p:nvGraphicFramePr>
          <p:cNvPr id="9" name="Table 8"/>
          <p:cNvGraphicFramePr>
            <a:graphicFrameLocks noGrp="1"/>
          </p:cNvGraphicFramePr>
          <p:nvPr>
            <p:extLst>
              <p:ext uri="{D42A27DB-BD31-4B8C-83A1-F6EECF244321}">
                <p14:modId xmlns:p14="http://schemas.microsoft.com/office/powerpoint/2010/main" val="1700142097"/>
              </p:ext>
            </p:extLst>
          </p:nvPr>
        </p:nvGraphicFramePr>
        <p:xfrm>
          <a:off x="2" y="1504382"/>
          <a:ext cx="9144000" cy="4842877"/>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15869">
                <a:tc>
                  <a:txBody>
                    <a:bodyPr/>
                    <a:lstStyle/>
                    <a:p>
                      <a:r>
                        <a:rPr lang="en-US" sz="2800" dirty="0" smtClean="0"/>
                        <a:t>Estimate</a:t>
                      </a:r>
                      <a:endParaRPr lang="en-US" sz="2800" dirty="0"/>
                    </a:p>
                  </a:txBody>
                  <a:tcPr/>
                </a:tc>
                <a:tc>
                  <a:txBody>
                    <a:bodyPr/>
                    <a:lstStyle/>
                    <a:p>
                      <a:r>
                        <a:rPr lang="en-US" sz="2800" dirty="0" smtClean="0"/>
                        <a:t>SIPP</a:t>
                      </a:r>
                      <a:endParaRPr lang="en-US" sz="2800" dirty="0"/>
                    </a:p>
                  </a:txBody>
                  <a:tcPr/>
                </a:tc>
                <a:tc>
                  <a:txBody>
                    <a:bodyPr/>
                    <a:lstStyle/>
                    <a:p>
                      <a:r>
                        <a:rPr lang="en-US" sz="2800" dirty="0" smtClean="0"/>
                        <a:t>CPS</a:t>
                      </a:r>
                      <a:endParaRPr lang="en-US" sz="2800" dirty="0"/>
                    </a:p>
                  </a:txBody>
                  <a:tcPr/>
                </a:tc>
                <a:tc>
                  <a:txBody>
                    <a:bodyPr/>
                    <a:lstStyle/>
                    <a:p>
                      <a:r>
                        <a:rPr lang="en-US" sz="2800" dirty="0" smtClean="0"/>
                        <a:t>ACS</a:t>
                      </a:r>
                      <a:endParaRPr lang="en-US" sz="2800" dirty="0"/>
                    </a:p>
                  </a:txBody>
                  <a:tcPr/>
                </a:tc>
                <a:tc>
                  <a:txBody>
                    <a:bodyPr/>
                    <a:lstStyle/>
                    <a:p>
                      <a:r>
                        <a:rPr lang="en-US" sz="2800" dirty="0" smtClean="0"/>
                        <a:t>MEPS</a:t>
                      </a:r>
                      <a:endParaRPr lang="en-US" sz="2800" dirty="0"/>
                    </a:p>
                  </a:txBody>
                  <a:tcPr/>
                </a:tc>
              </a:tr>
              <a:tr h="545198">
                <a:tc gridSpan="3">
                  <a:txBody>
                    <a:bodyPr/>
                    <a:lstStyle/>
                    <a:p>
                      <a:endParaRPr lang="en-US" sz="2800" b="1" dirty="0" smtClean="0"/>
                    </a:p>
                    <a:p>
                      <a:r>
                        <a:rPr lang="en-US" sz="2800" b="1" dirty="0" smtClean="0"/>
                        <a:t>Ave Family</a:t>
                      </a:r>
                      <a:r>
                        <a:rPr lang="en-US" sz="2800" b="1" baseline="0" dirty="0" smtClean="0"/>
                        <a:t> Income, Per Capita</a:t>
                      </a:r>
                    </a:p>
                  </a:txBody>
                  <a:tcPr/>
                </a:tc>
                <a:tc hMerge="1">
                  <a:txBody>
                    <a:bodyPr/>
                    <a:lstStyle/>
                    <a:p>
                      <a:endParaRPr lang="en-US"/>
                    </a:p>
                  </a:txBody>
                  <a:tcPr/>
                </a:tc>
                <a:tc hMerge="1">
                  <a:txBody>
                    <a:bodyPr/>
                    <a:lstStyle/>
                    <a:p>
                      <a:endParaRPr lang="en-US" dirty="0"/>
                    </a:p>
                  </a:txBody>
                  <a:tcPr/>
                </a:tc>
                <a:tc>
                  <a:txBody>
                    <a:bodyPr/>
                    <a:lstStyle/>
                    <a:p>
                      <a:endParaRPr lang="en-US" sz="2800"/>
                    </a:p>
                  </a:txBody>
                  <a:tcPr/>
                </a:tc>
                <a:tc>
                  <a:txBody>
                    <a:bodyPr/>
                    <a:lstStyle/>
                    <a:p>
                      <a:endParaRPr lang="en-US" sz="2800"/>
                    </a:p>
                  </a:txBody>
                  <a:tcPr/>
                </a:tc>
              </a:tr>
              <a:tr h="545198">
                <a:tc>
                  <a:txBody>
                    <a:bodyPr/>
                    <a:lstStyle/>
                    <a:p>
                      <a:endParaRPr lang="en-US" sz="2800" dirty="0" smtClean="0"/>
                    </a:p>
                  </a:txBody>
                  <a:tcPr/>
                </a:tc>
                <a:tc>
                  <a:txBody>
                    <a:bodyPr/>
                    <a:lstStyle/>
                    <a:p>
                      <a:pPr algn="ctr"/>
                      <a:r>
                        <a:rPr lang="en-US" sz="2800" dirty="0" smtClean="0"/>
                        <a:t>$20,514</a:t>
                      </a:r>
                      <a:endParaRPr lang="en-US" sz="2800" dirty="0"/>
                    </a:p>
                  </a:txBody>
                  <a:tcPr/>
                </a:tc>
                <a:tc>
                  <a:txBody>
                    <a:bodyPr/>
                    <a:lstStyle/>
                    <a:p>
                      <a:pPr algn="ctr"/>
                      <a:r>
                        <a:rPr lang="en-US" sz="2800" dirty="0" smtClean="0"/>
                        <a:t>22,893</a:t>
                      </a:r>
                      <a:endParaRPr lang="en-US" sz="2800" dirty="0"/>
                    </a:p>
                  </a:txBody>
                  <a:tcPr/>
                </a:tc>
                <a:tc>
                  <a:txBody>
                    <a:bodyPr/>
                    <a:lstStyle/>
                    <a:p>
                      <a:pPr algn="ctr"/>
                      <a:r>
                        <a:rPr lang="en-US" sz="2800" dirty="0" smtClean="0"/>
                        <a:t>22,854</a:t>
                      </a:r>
                      <a:endParaRPr lang="en-US" sz="2800" dirty="0"/>
                    </a:p>
                  </a:txBody>
                  <a:tcPr/>
                </a:tc>
                <a:tc>
                  <a:txBody>
                    <a:bodyPr/>
                    <a:lstStyle/>
                    <a:p>
                      <a:pPr algn="ctr"/>
                      <a:r>
                        <a:rPr lang="en-US" sz="2800" dirty="0" smtClean="0"/>
                        <a:t>22,089</a:t>
                      </a:r>
                      <a:endParaRPr lang="en-US" sz="2800" dirty="0"/>
                    </a:p>
                  </a:txBody>
                  <a:tcPr/>
                </a:tc>
              </a:tr>
              <a:tr h="545198">
                <a:tc gridSpan="4">
                  <a:txBody>
                    <a:bodyPr/>
                    <a:lstStyle/>
                    <a:p>
                      <a:endParaRPr lang="en-US" sz="2800" b="1" dirty="0" smtClean="0"/>
                    </a:p>
                    <a:p>
                      <a:r>
                        <a:rPr lang="en-US" sz="2800" b="1" dirty="0" smtClean="0"/>
                        <a:t>Family Income Per Capita</a:t>
                      </a:r>
                      <a:r>
                        <a:rPr lang="en-US" sz="2800" b="1" baseline="0" dirty="0" smtClean="0"/>
                        <a:t> by</a:t>
                      </a:r>
                      <a:r>
                        <a:rPr lang="en-US" sz="2800" b="1" dirty="0" smtClean="0"/>
                        <a:t> Quintile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2800"/>
                    </a:p>
                  </a:txBody>
                  <a:tcPr/>
                </a:tc>
              </a:tr>
              <a:tr h="545198">
                <a:tc>
                  <a:txBody>
                    <a:bodyPr/>
                    <a:lstStyle/>
                    <a:p>
                      <a:r>
                        <a:rPr lang="en-US" sz="2800" dirty="0" smtClean="0"/>
                        <a:t>Lowest</a:t>
                      </a:r>
                    </a:p>
                    <a:p>
                      <a:endParaRPr lang="en-US" sz="2800" dirty="0"/>
                    </a:p>
                  </a:txBody>
                  <a:tcPr/>
                </a:tc>
                <a:tc>
                  <a:txBody>
                    <a:bodyPr/>
                    <a:lstStyle/>
                    <a:p>
                      <a:pPr algn="ctr"/>
                      <a:r>
                        <a:rPr lang="en-US" sz="2800" b="0" dirty="0" smtClean="0"/>
                        <a:t>$6,962</a:t>
                      </a:r>
                      <a:endParaRPr lang="en-US" sz="2800" b="0" dirty="0"/>
                    </a:p>
                  </a:txBody>
                  <a:tcPr/>
                </a:tc>
                <a:tc>
                  <a:txBody>
                    <a:bodyPr/>
                    <a:lstStyle/>
                    <a:p>
                      <a:pPr algn="ctr"/>
                      <a:r>
                        <a:rPr lang="en-US" sz="2800" dirty="0" smtClean="0"/>
                        <a:t>6,513</a:t>
                      </a:r>
                      <a:endParaRPr lang="en-US" sz="2800" dirty="0"/>
                    </a:p>
                  </a:txBody>
                  <a:tcPr/>
                </a:tc>
                <a:tc>
                  <a:txBody>
                    <a:bodyPr/>
                    <a:lstStyle/>
                    <a:p>
                      <a:pPr algn="ctr"/>
                      <a:r>
                        <a:rPr lang="en-US" sz="2800" dirty="0" smtClean="0"/>
                        <a:t>6,526</a:t>
                      </a:r>
                      <a:endParaRPr lang="en-US" sz="2800" dirty="0"/>
                    </a:p>
                  </a:txBody>
                  <a:tcPr/>
                </a:tc>
                <a:tc>
                  <a:txBody>
                    <a:bodyPr/>
                    <a:lstStyle/>
                    <a:p>
                      <a:pPr algn="ctr"/>
                      <a:r>
                        <a:rPr lang="en-US" sz="2800" dirty="0" smtClean="0"/>
                        <a:t>6,352</a:t>
                      </a:r>
                      <a:endParaRPr lang="en-US" sz="2800" dirty="0"/>
                    </a:p>
                  </a:txBody>
                  <a:tcPr/>
                </a:tc>
              </a:tr>
              <a:tr h="545198">
                <a:tc>
                  <a:txBody>
                    <a:bodyPr/>
                    <a:lstStyle/>
                    <a:p>
                      <a:r>
                        <a:rPr lang="en-US" sz="2800" dirty="0" smtClean="0"/>
                        <a:t>Highest</a:t>
                      </a:r>
                    </a:p>
                    <a:p>
                      <a:endParaRPr lang="en-US" sz="2800" dirty="0"/>
                    </a:p>
                  </a:txBody>
                  <a:tcPr/>
                </a:tc>
                <a:tc>
                  <a:txBody>
                    <a:bodyPr/>
                    <a:lstStyle/>
                    <a:p>
                      <a:pPr algn="ctr"/>
                      <a:r>
                        <a:rPr lang="en-US" sz="2800" dirty="0" smtClean="0"/>
                        <a:t>$41,062</a:t>
                      </a:r>
                      <a:endParaRPr lang="en-US" sz="2800" dirty="0"/>
                    </a:p>
                  </a:txBody>
                  <a:tcPr/>
                </a:tc>
                <a:tc>
                  <a:txBody>
                    <a:bodyPr/>
                    <a:lstStyle/>
                    <a:p>
                      <a:pPr algn="ctr"/>
                      <a:r>
                        <a:rPr lang="en-US" sz="2800" dirty="0" smtClean="0"/>
                        <a:t>49,316</a:t>
                      </a:r>
                      <a:endParaRPr lang="en-US" sz="2800" dirty="0"/>
                    </a:p>
                  </a:txBody>
                  <a:tcPr/>
                </a:tc>
                <a:tc>
                  <a:txBody>
                    <a:bodyPr/>
                    <a:lstStyle/>
                    <a:p>
                      <a:pPr algn="ctr"/>
                      <a:r>
                        <a:rPr lang="en-US" sz="2800" dirty="0" smtClean="0"/>
                        <a:t>48,543</a:t>
                      </a:r>
                      <a:endParaRPr lang="en-US" sz="2800" dirty="0"/>
                    </a:p>
                  </a:txBody>
                  <a:tcPr/>
                </a:tc>
                <a:tc>
                  <a:txBody>
                    <a:bodyPr/>
                    <a:lstStyle/>
                    <a:p>
                      <a:pPr algn="ctr"/>
                      <a:r>
                        <a:rPr lang="en-US" sz="2800" dirty="0" smtClean="0"/>
                        <a:t>43,855</a:t>
                      </a:r>
                      <a:endParaRPr lang="en-US" sz="2800" dirty="0"/>
                    </a:p>
                  </a:txBody>
                  <a:tcPr/>
                </a:tc>
              </a:tr>
            </a:tbl>
          </a:graphicData>
        </a:graphic>
      </p:graphicFrame>
    </p:spTree>
    <p:extLst>
      <p:ext uri="{BB962C8B-B14F-4D97-AF65-F5344CB8AC3E}">
        <p14:creationId xmlns:p14="http://schemas.microsoft.com/office/powerpoint/2010/main" val="6768155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49275" y="107576"/>
            <a:ext cx="8042276" cy="1042217"/>
          </a:xfrm>
        </p:spPr>
        <p:txBody>
          <a:bodyPr>
            <a:normAutofit fontScale="90000"/>
          </a:bodyPr>
          <a:lstStyle/>
          <a:p>
            <a:r>
              <a:rPr lang="en-US" dirty="0" smtClean="0"/>
              <a:t>Population </a:t>
            </a:r>
            <a:r>
              <a:rPr lang="en-US" dirty="0"/>
              <a:t>Estimates By Survey</a:t>
            </a:r>
            <a:br>
              <a:rPr lang="en-US" dirty="0"/>
            </a:br>
            <a:r>
              <a:rPr lang="en-US" sz="3000" dirty="0"/>
              <a:t>Calendar Year 2002 (</a:t>
            </a:r>
            <a:r>
              <a:rPr lang="en-US" sz="3000" dirty="0" err="1"/>
              <a:t>Czajka</a:t>
            </a:r>
            <a:r>
              <a:rPr lang="en-US" sz="3000" dirty="0"/>
              <a:t> &amp; </a:t>
            </a:r>
            <a:r>
              <a:rPr lang="en-US" sz="3000" dirty="0" err="1"/>
              <a:t>Denmead</a:t>
            </a:r>
            <a:r>
              <a:rPr lang="en-US" sz="3000" dirty="0"/>
              <a:t>, 2008)</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60799953"/>
              </p:ext>
            </p:extLst>
          </p:nvPr>
        </p:nvGraphicFramePr>
        <p:xfrm>
          <a:off x="0" y="1552817"/>
          <a:ext cx="9144000" cy="4511040"/>
        </p:xfrm>
        <a:graphic>
          <a:graphicData uri="http://schemas.openxmlformats.org/drawingml/2006/table">
            <a:tbl>
              <a:tblPr firstRow="1" bandRow="1">
                <a:tableStyleId>{5C22544A-7EE6-4342-B048-85BDC9FD1C3A}</a:tableStyleId>
              </a:tblPr>
              <a:tblGrid>
                <a:gridCol w="3295444"/>
                <a:gridCol w="2282782"/>
                <a:gridCol w="1870851"/>
                <a:gridCol w="1694923"/>
              </a:tblGrid>
              <a:tr h="370840">
                <a:tc>
                  <a:txBody>
                    <a:bodyPr/>
                    <a:lstStyle/>
                    <a:p>
                      <a:r>
                        <a:rPr lang="en-US" sz="2600" dirty="0" smtClean="0"/>
                        <a:t>Estimate</a:t>
                      </a:r>
                    </a:p>
                    <a:p>
                      <a:r>
                        <a:rPr lang="en-US" sz="2600" dirty="0" smtClean="0"/>
                        <a:t>(in millions)</a:t>
                      </a:r>
                      <a:endParaRPr lang="en-US" sz="2600" dirty="0"/>
                    </a:p>
                  </a:txBody>
                  <a:tcPr/>
                </a:tc>
                <a:tc>
                  <a:txBody>
                    <a:bodyPr/>
                    <a:lstStyle/>
                    <a:p>
                      <a:pPr algn="ctr"/>
                      <a:r>
                        <a:rPr lang="en-US" sz="2600" dirty="0" smtClean="0"/>
                        <a:t>SIPP</a:t>
                      </a:r>
                      <a:endParaRPr lang="en-US" sz="2600" dirty="0"/>
                    </a:p>
                  </a:txBody>
                  <a:tcPr/>
                </a:tc>
                <a:tc>
                  <a:txBody>
                    <a:bodyPr/>
                    <a:lstStyle/>
                    <a:p>
                      <a:pPr algn="ctr"/>
                      <a:r>
                        <a:rPr lang="en-US" sz="2600" dirty="0" smtClean="0"/>
                        <a:t>CPS</a:t>
                      </a:r>
                      <a:endParaRPr lang="en-US" sz="2600" dirty="0"/>
                    </a:p>
                  </a:txBody>
                  <a:tcPr/>
                </a:tc>
                <a:tc>
                  <a:txBody>
                    <a:bodyPr/>
                    <a:lstStyle/>
                    <a:p>
                      <a:pPr algn="ctr"/>
                      <a:r>
                        <a:rPr lang="en-US" sz="2600" dirty="0" smtClean="0"/>
                        <a:t>ACS</a:t>
                      </a:r>
                      <a:endParaRPr lang="en-US" sz="2600" dirty="0"/>
                    </a:p>
                  </a:txBody>
                  <a:tcPr/>
                </a:tc>
              </a:tr>
              <a:tr h="370840">
                <a:tc>
                  <a:txBody>
                    <a:bodyPr/>
                    <a:lstStyle/>
                    <a:p>
                      <a:r>
                        <a:rPr lang="en-US" sz="2600" dirty="0" smtClean="0"/>
                        <a:t>Total Population</a:t>
                      </a:r>
                    </a:p>
                  </a:txBody>
                  <a:tcPr/>
                </a:tc>
                <a:tc>
                  <a:txBody>
                    <a:bodyPr/>
                    <a:lstStyle/>
                    <a:p>
                      <a:pPr algn="ctr"/>
                      <a:r>
                        <a:rPr lang="en-US" sz="2600" dirty="0" smtClean="0"/>
                        <a:t>281</a:t>
                      </a:r>
                      <a:endParaRPr lang="en-US" sz="2600" dirty="0"/>
                    </a:p>
                  </a:txBody>
                  <a:tcPr/>
                </a:tc>
                <a:tc>
                  <a:txBody>
                    <a:bodyPr/>
                    <a:lstStyle/>
                    <a:p>
                      <a:pPr algn="ctr"/>
                      <a:r>
                        <a:rPr lang="en-US" sz="2600" dirty="0" smtClean="0"/>
                        <a:t>283</a:t>
                      </a:r>
                      <a:endParaRPr lang="en-US" sz="2600" dirty="0"/>
                    </a:p>
                  </a:txBody>
                  <a:tcPr/>
                </a:tc>
                <a:tc>
                  <a:txBody>
                    <a:bodyPr/>
                    <a:lstStyle/>
                    <a:p>
                      <a:pPr algn="ctr"/>
                      <a:r>
                        <a:rPr lang="en-US" sz="2600" dirty="0" smtClean="0"/>
                        <a:t>278</a:t>
                      </a:r>
                      <a:endParaRPr lang="en-US" sz="2600" dirty="0"/>
                    </a:p>
                  </a:txBody>
                  <a:tcPr/>
                </a:tc>
              </a:tr>
              <a:tr h="370840">
                <a:tc>
                  <a:txBody>
                    <a:bodyPr/>
                    <a:lstStyle/>
                    <a:p>
                      <a:r>
                        <a:rPr lang="en-US" sz="2600" dirty="0" smtClean="0"/>
                        <a:t>&lt;</a:t>
                      </a:r>
                      <a:r>
                        <a:rPr lang="en-US" sz="2600" baseline="0" dirty="0" smtClean="0"/>
                        <a:t> 100% Poverty</a:t>
                      </a:r>
                    </a:p>
                  </a:txBody>
                  <a:tcPr/>
                </a:tc>
                <a:tc>
                  <a:txBody>
                    <a:bodyPr/>
                    <a:lstStyle/>
                    <a:p>
                      <a:pPr algn="ctr"/>
                      <a:r>
                        <a:rPr lang="en-US" sz="2600" dirty="0" smtClean="0"/>
                        <a:t>33</a:t>
                      </a:r>
                      <a:endParaRPr lang="en-US" sz="2600" dirty="0"/>
                    </a:p>
                  </a:txBody>
                  <a:tcPr/>
                </a:tc>
                <a:tc>
                  <a:txBody>
                    <a:bodyPr/>
                    <a:lstStyle/>
                    <a:p>
                      <a:pPr algn="ctr"/>
                      <a:r>
                        <a:rPr lang="en-US" sz="2600" dirty="0" smtClean="0"/>
                        <a:t>34</a:t>
                      </a:r>
                      <a:endParaRPr lang="en-US" sz="2600" dirty="0"/>
                    </a:p>
                  </a:txBody>
                  <a:tcPr/>
                </a:tc>
                <a:tc>
                  <a:txBody>
                    <a:bodyPr/>
                    <a:lstStyle/>
                    <a:p>
                      <a:pPr algn="ctr"/>
                      <a:r>
                        <a:rPr lang="en-US" sz="2600" dirty="0" smtClean="0"/>
                        <a:t>35</a:t>
                      </a:r>
                      <a:endParaRPr lang="en-US" sz="2600" dirty="0"/>
                    </a:p>
                  </a:txBody>
                  <a:tcPr/>
                </a:tc>
              </a:tr>
              <a:tr h="370840">
                <a:tc>
                  <a:txBody>
                    <a:bodyPr/>
                    <a:lstStyle/>
                    <a:p>
                      <a:r>
                        <a:rPr lang="en-US" sz="2600" dirty="0" smtClean="0"/>
                        <a:t>&lt;200% Poverty</a:t>
                      </a:r>
                    </a:p>
                  </a:txBody>
                  <a:tcPr/>
                </a:tc>
                <a:tc>
                  <a:txBody>
                    <a:bodyPr/>
                    <a:lstStyle/>
                    <a:p>
                      <a:pPr algn="ctr"/>
                      <a:r>
                        <a:rPr lang="en-US" sz="2600" dirty="0" smtClean="0"/>
                        <a:t>56</a:t>
                      </a:r>
                      <a:endParaRPr lang="en-US" sz="2600" dirty="0"/>
                    </a:p>
                  </a:txBody>
                  <a:tcPr/>
                </a:tc>
                <a:tc>
                  <a:txBody>
                    <a:bodyPr/>
                    <a:lstStyle/>
                    <a:p>
                      <a:pPr algn="ctr"/>
                      <a:r>
                        <a:rPr lang="en-US" sz="2600" dirty="0" smtClean="0"/>
                        <a:t>52</a:t>
                      </a:r>
                      <a:endParaRPr lang="en-US" sz="2600" dirty="0"/>
                    </a:p>
                  </a:txBody>
                  <a:tcPr/>
                </a:tc>
                <a:tc>
                  <a:txBody>
                    <a:bodyPr/>
                    <a:lstStyle/>
                    <a:p>
                      <a:pPr algn="ctr"/>
                      <a:r>
                        <a:rPr lang="en-US" sz="2600" dirty="0" smtClean="0"/>
                        <a:t>49</a:t>
                      </a:r>
                      <a:endParaRPr lang="en-US" sz="2600" dirty="0"/>
                    </a:p>
                  </a:txBody>
                  <a:tcPr/>
                </a:tc>
              </a:tr>
              <a:tr h="370840">
                <a:tc>
                  <a:txBody>
                    <a:bodyPr/>
                    <a:lstStyle/>
                    <a:p>
                      <a:r>
                        <a:rPr lang="en-US" sz="2600" dirty="0" smtClean="0"/>
                        <a:t>Children &lt;100% Poverty</a:t>
                      </a:r>
                    </a:p>
                    <a:p>
                      <a:endParaRPr lang="en-US" sz="2600" dirty="0"/>
                    </a:p>
                  </a:txBody>
                  <a:tcPr/>
                </a:tc>
                <a:tc>
                  <a:txBody>
                    <a:bodyPr/>
                    <a:lstStyle/>
                    <a:p>
                      <a:pPr algn="ctr"/>
                      <a:r>
                        <a:rPr lang="en-US" sz="2600" dirty="0" smtClean="0"/>
                        <a:t>13</a:t>
                      </a:r>
                      <a:endParaRPr lang="en-US" sz="2600" dirty="0"/>
                    </a:p>
                  </a:txBody>
                  <a:tcPr/>
                </a:tc>
                <a:tc>
                  <a:txBody>
                    <a:bodyPr/>
                    <a:lstStyle/>
                    <a:p>
                      <a:pPr algn="ctr"/>
                      <a:r>
                        <a:rPr lang="en-US" sz="2600" dirty="0" smtClean="0"/>
                        <a:t>12</a:t>
                      </a:r>
                      <a:endParaRPr lang="en-US" sz="2600" dirty="0"/>
                    </a:p>
                  </a:txBody>
                  <a:tcPr/>
                </a:tc>
                <a:tc>
                  <a:txBody>
                    <a:bodyPr/>
                    <a:lstStyle/>
                    <a:p>
                      <a:pPr algn="ctr"/>
                      <a:r>
                        <a:rPr lang="en-US" sz="2600" dirty="0" smtClean="0"/>
                        <a:t>13</a:t>
                      </a:r>
                      <a:endParaRPr lang="en-US" sz="2600" dirty="0"/>
                    </a:p>
                  </a:txBody>
                  <a:tcPr/>
                </a:tc>
              </a:tr>
              <a:tr h="370840">
                <a:tc>
                  <a:txBody>
                    <a:bodyPr/>
                    <a:lstStyle/>
                    <a:p>
                      <a:r>
                        <a:rPr lang="en-US" sz="2600" dirty="0" smtClean="0"/>
                        <a:t>Receiving TANF/SNAP</a:t>
                      </a:r>
                      <a:endParaRPr lang="en-US" sz="2600" dirty="0"/>
                    </a:p>
                  </a:txBody>
                  <a:tcPr/>
                </a:tc>
                <a:tc>
                  <a:txBody>
                    <a:bodyPr/>
                    <a:lstStyle/>
                    <a:p>
                      <a:pPr algn="ctr"/>
                      <a:r>
                        <a:rPr lang="en-US" sz="2600" dirty="0" smtClean="0"/>
                        <a:t>31</a:t>
                      </a:r>
                      <a:endParaRPr lang="en-US" sz="2600" dirty="0"/>
                    </a:p>
                  </a:txBody>
                  <a:tcPr/>
                </a:tc>
                <a:tc>
                  <a:txBody>
                    <a:bodyPr/>
                    <a:lstStyle/>
                    <a:p>
                      <a:pPr algn="ctr"/>
                      <a:r>
                        <a:rPr lang="en-US" sz="2600" dirty="0" smtClean="0"/>
                        <a:t>21</a:t>
                      </a:r>
                      <a:endParaRPr lang="en-US" sz="2600" dirty="0"/>
                    </a:p>
                  </a:txBody>
                  <a:tcPr/>
                </a:tc>
                <a:tc>
                  <a:txBody>
                    <a:bodyPr/>
                    <a:lstStyle/>
                    <a:p>
                      <a:pPr algn="ctr"/>
                      <a:r>
                        <a:rPr lang="en-US" sz="2600" dirty="0" smtClean="0"/>
                        <a:t>24</a:t>
                      </a:r>
                      <a:endParaRPr lang="en-US" sz="2600" dirty="0"/>
                    </a:p>
                  </a:txBody>
                  <a:tcPr/>
                </a:tc>
              </a:tr>
            </a:tbl>
          </a:graphicData>
        </a:graphic>
      </p:graphicFrame>
    </p:spTree>
    <p:extLst>
      <p:ext uri="{BB962C8B-B14F-4D97-AF65-F5344CB8AC3E}">
        <p14:creationId xmlns:p14="http://schemas.microsoft.com/office/powerpoint/2010/main" val="18124123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dirty="0" smtClean="0"/>
              <a:t>Possible Explanations for Income Estimate Differences</a:t>
            </a:r>
            <a:br>
              <a:rPr lang="en-US" sz="3100" dirty="0" smtClean="0"/>
            </a:br>
            <a:r>
              <a:rPr lang="en-US" sz="2700" dirty="0" smtClean="0"/>
              <a:t>(</a:t>
            </a:r>
            <a:r>
              <a:rPr lang="en-US" sz="2700" dirty="0" err="1"/>
              <a:t>Czajka</a:t>
            </a:r>
            <a:r>
              <a:rPr lang="en-US" sz="2700" dirty="0"/>
              <a:t> &amp; </a:t>
            </a:r>
            <a:r>
              <a:rPr lang="en-US" sz="2700" dirty="0" err="1"/>
              <a:t>Denmead</a:t>
            </a:r>
            <a:r>
              <a:rPr lang="en-US" sz="2700" dirty="0"/>
              <a:t>, 2008)</a:t>
            </a:r>
          </a:p>
        </p:txBody>
      </p:sp>
      <p:sp>
        <p:nvSpPr>
          <p:cNvPr id="3" name="Content Placeholder 2"/>
          <p:cNvSpPr>
            <a:spLocks noGrp="1"/>
          </p:cNvSpPr>
          <p:nvPr>
            <p:ph idx="1"/>
          </p:nvPr>
        </p:nvSpPr>
        <p:spPr>
          <a:xfrm>
            <a:off x="304800" y="1554162"/>
            <a:ext cx="8686800" cy="5046898"/>
          </a:xfrm>
        </p:spPr>
        <p:txBody>
          <a:bodyPr>
            <a:normAutofit fontScale="92500"/>
          </a:bodyPr>
          <a:lstStyle/>
          <a:p>
            <a:r>
              <a:rPr lang="en-US" dirty="0" smtClean="0"/>
              <a:t>Perhaps the monthly and detailed income questions are good at capturing income among the poor, and bad among those with higher incomes</a:t>
            </a:r>
          </a:p>
          <a:p>
            <a:r>
              <a:rPr lang="en-US" dirty="0" smtClean="0"/>
              <a:t>SIPP is much better—although not perfect—at capturing public program participation</a:t>
            </a:r>
          </a:p>
          <a:p>
            <a:r>
              <a:rPr lang="en-US" dirty="0" smtClean="0"/>
              <a:t>Perhaps the SIPP implementation—with its focus on program participation—is more focused on poor respondents</a:t>
            </a:r>
          </a:p>
          <a:p>
            <a:r>
              <a:rPr lang="en-US" dirty="0" smtClean="0"/>
              <a:t>Perhaps the seriousness of the difference shouldn’t be overstated…</a:t>
            </a:r>
          </a:p>
          <a:p>
            <a:r>
              <a:rPr lang="en-US" dirty="0" smtClean="0"/>
              <a:t>The surveys do have VERY different samples and methods, and the estimates do come </a:t>
            </a:r>
            <a:r>
              <a:rPr lang="en-US" i="1" dirty="0" smtClean="0"/>
              <a:t>pretty</a:t>
            </a:r>
            <a:r>
              <a:rPr lang="en-US" dirty="0" smtClean="0"/>
              <a:t> close</a:t>
            </a:r>
          </a:p>
          <a:p>
            <a:pPr lvl="1"/>
            <a:endParaRPr lang="en-US" dirty="0"/>
          </a:p>
        </p:txBody>
      </p:sp>
    </p:spTree>
    <p:extLst>
      <p:ext uri="{BB962C8B-B14F-4D97-AF65-F5344CB8AC3E}">
        <p14:creationId xmlns:p14="http://schemas.microsoft.com/office/powerpoint/2010/main" val="40811344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Under-reporting: The Scourge of Household Survey Data</a:t>
            </a:r>
            <a:endParaRPr lang="en-US" dirty="0"/>
          </a:p>
        </p:txBody>
      </p:sp>
      <p:sp>
        <p:nvSpPr>
          <p:cNvPr id="3" name="Content Placeholder 2"/>
          <p:cNvSpPr>
            <a:spLocks noGrp="1"/>
          </p:cNvSpPr>
          <p:nvPr>
            <p:ph idx="1"/>
          </p:nvPr>
        </p:nvSpPr>
        <p:spPr>
          <a:xfrm>
            <a:off x="549275" y="1600201"/>
            <a:ext cx="8042276" cy="4697918"/>
          </a:xfrm>
        </p:spPr>
        <p:txBody>
          <a:bodyPr>
            <a:normAutofit fontScale="92500" lnSpcReduction="20000"/>
          </a:bodyPr>
          <a:lstStyle/>
          <a:p>
            <a:r>
              <a:rPr lang="en-US" dirty="0" smtClean="0"/>
              <a:t>Meyer, </a:t>
            </a:r>
            <a:r>
              <a:rPr lang="en-US" dirty="0" err="1" smtClean="0"/>
              <a:t>Mok</a:t>
            </a:r>
            <a:r>
              <a:rPr lang="en-US" dirty="0" smtClean="0"/>
              <a:t> &amp; Sullivan compare weighted totals for participation in major household surveys to administrative data</a:t>
            </a:r>
          </a:p>
          <a:p>
            <a:r>
              <a:rPr lang="en-US" dirty="0" smtClean="0">
                <a:hlinkClick r:id="rId2"/>
              </a:rPr>
              <a:t>http://www.nber.org/papers/w15181</a:t>
            </a:r>
            <a:endParaRPr lang="en-US" dirty="0" smtClean="0"/>
          </a:p>
          <a:p>
            <a:r>
              <a:rPr lang="en-US" dirty="0" smtClean="0"/>
              <a:t>They compare aggregate amounts (not participation of specific individuals)</a:t>
            </a:r>
          </a:p>
          <a:p>
            <a:r>
              <a:rPr lang="en-US" dirty="0" smtClean="0"/>
              <a:t>They compare $ amounts and participants per month from administrative totals to SIPP estimates</a:t>
            </a:r>
          </a:p>
          <a:p>
            <a:r>
              <a:rPr lang="en-US" dirty="0" smtClean="0"/>
              <a:t>Find high levels of underreporting across household surveys</a:t>
            </a:r>
          </a:p>
          <a:p>
            <a:pPr lvl="1"/>
            <a:r>
              <a:rPr lang="en-US" dirty="0" smtClean="0"/>
              <a:t>Doesn’t address false positives, may understate false negatives</a:t>
            </a:r>
          </a:p>
        </p:txBody>
      </p:sp>
    </p:spTree>
    <p:extLst>
      <p:ext uri="{BB962C8B-B14F-4D97-AF65-F5344CB8AC3E}">
        <p14:creationId xmlns:p14="http://schemas.microsoft.com/office/powerpoint/2010/main" val="11481183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310" y="107576"/>
            <a:ext cx="8856507" cy="1059378"/>
          </a:xfrm>
        </p:spPr>
        <p:txBody>
          <a:bodyPr>
            <a:normAutofit fontScale="90000"/>
          </a:bodyPr>
          <a:lstStyle/>
          <a:p>
            <a:r>
              <a:rPr lang="en-US" sz="4400" dirty="0"/>
              <a:t>TANF Participation Reporting Rates</a:t>
            </a:r>
            <a:r>
              <a:rPr lang="en-US" sz="4800" dirty="0"/>
              <a:t/>
            </a:r>
            <a:br>
              <a:rPr lang="en-US" sz="4800" dirty="0"/>
            </a:br>
            <a:r>
              <a:rPr lang="en-US" sz="3100" dirty="0"/>
              <a:t>(Meyer, </a:t>
            </a:r>
            <a:r>
              <a:rPr lang="en-US" sz="3100" dirty="0" err="1"/>
              <a:t>Mok</a:t>
            </a:r>
            <a:r>
              <a:rPr lang="en-US" sz="3100" dirty="0"/>
              <a:t> &amp; Sullivan, 2009)</a:t>
            </a:r>
          </a:p>
        </p:txBody>
      </p:sp>
      <p:graphicFrame>
        <p:nvGraphicFramePr>
          <p:cNvPr id="9" name="Table 8"/>
          <p:cNvGraphicFramePr>
            <a:graphicFrameLocks noGrp="1"/>
          </p:cNvGraphicFramePr>
          <p:nvPr>
            <p:extLst>
              <p:ext uri="{D42A27DB-BD31-4B8C-83A1-F6EECF244321}">
                <p14:modId xmlns:p14="http://schemas.microsoft.com/office/powerpoint/2010/main" val="1855741175"/>
              </p:ext>
            </p:extLst>
          </p:nvPr>
        </p:nvGraphicFramePr>
        <p:xfrm>
          <a:off x="0" y="1830442"/>
          <a:ext cx="9144000" cy="3108959"/>
        </p:xfrm>
        <a:graphic>
          <a:graphicData uri="http://schemas.openxmlformats.org/drawingml/2006/table">
            <a:tbl>
              <a:tblPr firstRow="1" bandRow="1">
                <a:tableStyleId>{5C22544A-7EE6-4342-B048-85BDC9FD1C3A}</a:tableStyleId>
              </a:tblPr>
              <a:tblGrid>
                <a:gridCol w="2286000"/>
                <a:gridCol w="2286000"/>
                <a:gridCol w="2286000"/>
                <a:gridCol w="2286000"/>
              </a:tblGrid>
              <a:tr h="370840">
                <a:tc>
                  <a:txBody>
                    <a:bodyPr/>
                    <a:lstStyle/>
                    <a:p>
                      <a:r>
                        <a:rPr lang="en-US" sz="2800" dirty="0" smtClean="0"/>
                        <a:t>Year</a:t>
                      </a:r>
                      <a:endParaRPr lang="en-US" sz="2800" dirty="0"/>
                    </a:p>
                  </a:txBody>
                  <a:tcPr/>
                </a:tc>
                <a:tc>
                  <a:txBody>
                    <a:bodyPr/>
                    <a:lstStyle/>
                    <a:p>
                      <a:pPr algn="ctr"/>
                      <a:r>
                        <a:rPr lang="en-US" sz="2800" dirty="0" smtClean="0"/>
                        <a:t>SIPP</a:t>
                      </a:r>
                      <a:endParaRPr lang="en-US" sz="2800" dirty="0"/>
                    </a:p>
                  </a:txBody>
                  <a:tcPr/>
                </a:tc>
                <a:tc>
                  <a:txBody>
                    <a:bodyPr/>
                    <a:lstStyle/>
                    <a:p>
                      <a:pPr algn="ctr"/>
                      <a:r>
                        <a:rPr lang="en-US" sz="2800" dirty="0" smtClean="0"/>
                        <a:t>CPS</a:t>
                      </a:r>
                      <a:endParaRPr lang="en-US" sz="2800" dirty="0"/>
                    </a:p>
                  </a:txBody>
                  <a:tcPr/>
                </a:tc>
                <a:tc>
                  <a:txBody>
                    <a:bodyPr/>
                    <a:lstStyle/>
                    <a:p>
                      <a:pPr algn="ctr"/>
                      <a:r>
                        <a:rPr lang="en-US" sz="2800" dirty="0" smtClean="0"/>
                        <a:t>PSID</a:t>
                      </a:r>
                      <a:endParaRPr lang="en-US" sz="2800" dirty="0"/>
                    </a:p>
                  </a:txBody>
                  <a:tcPr/>
                </a:tc>
              </a:tr>
              <a:tr h="370840">
                <a:tc>
                  <a:txBody>
                    <a:bodyPr/>
                    <a:lstStyle/>
                    <a:p>
                      <a:r>
                        <a:rPr lang="en-US" sz="2800" dirty="0" smtClean="0"/>
                        <a:t>1993</a:t>
                      </a:r>
                      <a:endParaRPr lang="en-US" sz="2800" dirty="0"/>
                    </a:p>
                  </a:txBody>
                  <a:tcPr/>
                </a:tc>
                <a:tc>
                  <a:txBody>
                    <a:bodyPr/>
                    <a:lstStyle/>
                    <a:p>
                      <a:pPr algn="ctr"/>
                      <a:r>
                        <a:rPr lang="en-US" sz="2800" dirty="0" smtClean="0"/>
                        <a:t>80.6%</a:t>
                      </a:r>
                      <a:endParaRPr lang="en-US" sz="2800" dirty="0"/>
                    </a:p>
                  </a:txBody>
                  <a:tcPr/>
                </a:tc>
                <a:tc>
                  <a:txBody>
                    <a:bodyPr/>
                    <a:lstStyle/>
                    <a:p>
                      <a:pPr algn="ctr"/>
                      <a:r>
                        <a:rPr lang="en-US" sz="2800" dirty="0" smtClean="0"/>
                        <a:t>74.4%</a:t>
                      </a:r>
                      <a:endParaRPr lang="en-US" sz="2800" dirty="0"/>
                    </a:p>
                  </a:txBody>
                  <a:tcPr/>
                </a:tc>
                <a:tc>
                  <a:txBody>
                    <a:bodyPr/>
                    <a:lstStyle/>
                    <a:p>
                      <a:pPr algn="ctr"/>
                      <a:r>
                        <a:rPr lang="en-US" sz="2800" dirty="0" smtClean="0"/>
                        <a:t>62.1%</a:t>
                      </a:r>
                      <a:endParaRPr lang="en-US" sz="2800" dirty="0"/>
                    </a:p>
                  </a:txBody>
                  <a:tcPr/>
                </a:tc>
              </a:tr>
              <a:tr h="370840">
                <a:tc>
                  <a:txBody>
                    <a:bodyPr/>
                    <a:lstStyle/>
                    <a:p>
                      <a:r>
                        <a:rPr lang="en-US" sz="2800" dirty="0" smtClean="0"/>
                        <a:t>1996</a:t>
                      </a:r>
                      <a:endParaRPr lang="en-US" sz="2800" dirty="0"/>
                    </a:p>
                  </a:txBody>
                  <a:tcPr/>
                </a:tc>
                <a:tc>
                  <a:txBody>
                    <a:bodyPr/>
                    <a:lstStyle/>
                    <a:p>
                      <a:pPr algn="ctr"/>
                      <a:r>
                        <a:rPr lang="en-US" sz="2800" dirty="0" smtClean="0"/>
                        <a:t>79.5</a:t>
                      </a:r>
                      <a:endParaRPr lang="en-US" sz="2800" dirty="0"/>
                    </a:p>
                  </a:txBody>
                  <a:tcPr/>
                </a:tc>
                <a:tc>
                  <a:txBody>
                    <a:bodyPr/>
                    <a:lstStyle/>
                    <a:p>
                      <a:pPr algn="ctr"/>
                      <a:r>
                        <a:rPr lang="en-US" sz="2800" dirty="0" smtClean="0"/>
                        <a:t>67.0</a:t>
                      </a:r>
                      <a:endParaRPr lang="en-US" sz="2800" dirty="0"/>
                    </a:p>
                  </a:txBody>
                  <a:tcPr/>
                </a:tc>
                <a:tc>
                  <a:txBody>
                    <a:bodyPr/>
                    <a:lstStyle/>
                    <a:p>
                      <a:pPr algn="ctr"/>
                      <a:r>
                        <a:rPr lang="en-US" sz="2800" dirty="0" smtClean="0"/>
                        <a:t>53.2</a:t>
                      </a:r>
                      <a:endParaRPr lang="en-US" sz="2800" dirty="0"/>
                    </a:p>
                  </a:txBody>
                  <a:tcPr/>
                </a:tc>
              </a:tr>
              <a:tr h="370840">
                <a:tc>
                  <a:txBody>
                    <a:bodyPr/>
                    <a:lstStyle/>
                    <a:p>
                      <a:r>
                        <a:rPr lang="en-US" sz="2800" dirty="0" smtClean="0"/>
                        <a:t>1999</a:t>
                      </a:r>
                      <a:endParaRPr lang="en-US" sz="2800" dirty="0"/>
                    </a:p>
                  </a:txBody>
                  <a:tcPr/>
                </a:tc>
                <a:tc>
                  <a:txBody>
                    <a:bodyPr/>
                    <a:lstStyle/>
                    <a:p>
                      <a:pPr algn="ctr"/>
                      <a:r>
                        <a:rPr lang="en-US" sz="2800" dirty="0" smtClean="0"/>
                        <a:t>73.3</a:t>
                      </a:r>
                      <a:endParaRPr lang="en-US" sz="2800" dirty="0"/>
                    </a:p>
                  </a:txBody>
                  <a:tcPr/>
                </a:tc>
                <a:tc>
                  <a:txBody>
                    <a:bodyPr/>
                    <a:lstStyle/>
                    <a:p>
                      <a:pPr algn="ctr"/>
                      <a:r>
                        <a:rPr lang="en-US" sz="2800" dirty="0" smtClean="0"/>
                        <a:t>55.0</a:t>
                      </a:r>
                      <a:endParaRPr lang="en-US" sz="2800" dirty="0"/>
                    </a:p>
                  </a:txBody>
                  <a:tcPr/>
                </a:tc>
                <a:tc>
                  <a:txBody>
                    <a:bodyPr/>
                    <a:lstStyle/>
                    <a:p>
                      <a:pPr algn="ctr"/>
                      <a:r>
                        <a:rPr lang="en-US" sz="2800" dirty="0" smtClean="0"/>
                        <a:t>NA</a:t>
                      </a:r>
                      <a:endParaRPr lang="en-US" sz="2800" dirty="0"/>
                    </a:p>
                  </a:txBody>
                  <a:tcPr/>
                </a:tc>
              </a:tr>
              <a:tr h="370840">
                <a:tc>
                  <a:txBody>
                    <a:bodyPr/>
                    <a:lstStyle/>
                    <a:p>
                      <a:r>
                        <a:rPr lang="en-US" sz="2800" dirty="0" smtClean="0"/>
                        <a:t>2002</a:t>
                      </a:r>
                      <a:endParaRPr lang="en-US" sz="2800" dirty="0"/>
                    </a:p>
                  </a:txBody>
                  <a:tcPr/>
                </a:tc>
                <a:tc>
                  <a:txBody>
                    <a:bodyPr/>
                    <a:lstStyle/>
                    <a:p>
                      <a:pPr algn="ctr"/>
                      <a:r>
                        <a:rPr lang="en-US" sz="2800" dirty="0" smtClean="0"/>
                        <a:t>65.5</a:t>
                      </a:r>
                      <a:endParaRPr lang="en-US" sz="2800" dirty="0"/>
                    </a:p>
                  </a:txBody>
                  <a:tcPr/>
                </a:tc>
                <a:tc>
                  <a:txBody>
                    <a:bodyPr/>
                    <a:lstStyle/>
                    <a:p>
                      <a:pPr algn="ctr"/>
                      <a:r>
                        <a:rPr lang="en-US" sz="2800" dirty="0" smtClean="0"/>
                        <a:t>53.4</a:t>
                      </a:r>
                      <a:endParaRPr lang="en-US" sz="2800" dirty="0"/>
                    </a:p>
                  </a:txBody>
                  <a:tcPr/>
                </a:tc>
                <a:tc>
                  <a:txBody>
                    <a:bodyPr/>
                    <a:lstStyle/>
                    <a:p>
                      <a:pPr algn="ctr"/>
                      <a:r>
                        <a:rPr lang="en-US" sz="2800" dirty="0" smtClean="0"/>
                        <a:t>34.7</a:t>
                      </a:r>
                      <a:endParaRPr lang="en-US" sz="2800" dirty="0"/>
                    </a:p>
                  </a:txBody>
                  <a:tcPr/>
                </a:tc>
              </a:tr>
              <a:tr h="370840">
                <a:tc>
                  <a:txBody>
                    <a:bodyPr/>
                    <a:lstStyle/>
                    <a:p>
                      <a:pPr algn="l"/>
                      <a:r>
                        <a:rPr lang="en-US" sz="2800" dirty="0" smtClean="0"/>
                        <a:t>2004</a:t>
                      </a:r>
                      <a:endParaRPr lang="en-US" sz="2800" dirty="0"/>
                    </a:p>
                  </a:txBody>
                  <a:tcPr/>
                </a:tc>
                <a:tc>
                  <a:txBody>
                    <a:bodyPr/>
                    <a:lstStyle/>
                    <a:p>
                      <a:pPr algn="ctr"/>
                      <a:r>
                        <a:rPr lang="en-US" sz="2800" dirty="0" smtClean="0"/>
                        <a:t>82.8</a:t>
                      </a:r>
                      <a:endParaRPr lang="en-US" sz="2800" dirty="0"/>
                    </a:p>
                  </a:txBody>
                  <a:tcPr/>
                </a:tc>
                <a:tc>
                  <a:txBody>
                    <a:bodyPr/>
                    <a:lstStyle/>
                    <a:p>
                      <a:pPr algn="ctr"/>
                      <a:r>
                        <a:rPr lang="en-US" sz="2800" dirty="0" smtClean="0"/>
                        <a:t>56.7</a:t>
                      </a:r>
                      <a:endParaRPr lang="en-US" sz="2800" dirty="0"/>
                    </a:p>
                  </a:txBody>
                  <a:tcPr/>
                </a:tc>
                <a:tc>
                  <a:txBody>
                    <a:bodyPr/>
                    <a:lstStyle/>
                    <a:p>
                      <a:pPr algn="ctr"/>
                      <a:r>
                        <a:rPr lang="en-US" sz="2800" dirty="0" smtClean="0"/>
                        <a:t>57.3</a:t>
                      </a:r>
                      <a:endParaRPr lang="en-US" sz="2800" dirty="0"/>
                    </a:p>
                  </a:txBody>
                  <a:tcPr/>
                </a:tc>
              </a:tr>
            </a:tbl>
          </a:graphicData>
        </a:graphic>
      </p:graphicFrame>
    </p:spTree>
    <p:extLst>
      <p:ext uri="{BB962C8B-B14F-4D97-AF65-F5344CB8AC3E}">
        <p14:creationId xmlns:p14="http://schemas.microsoft.com/office/powerpoint/2010/main" val="6903159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8069</TotalTime>
  <Words>2096</Words>
  <Application>Microsoft Macintosh PowerPoint</Application>
  <PresentationFormat>On-screen Show (4:3)</PresentationFormat>
  <Paragraphs>437</Paragraphs>
  <Slides>23</Slides>
  <Notes>10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Breeze</vt:lpstr>
      <vt:lpstr>The Survey of Income and Program Participation (SIPP) * Introduction to Data Quality * Accessing the Public Use Files</vt:lpstr>
      <vt:lpstr>What Do We Know About SIPP Data Quality?</vt:lpstr>
      <vt:lpstr>A few Key Findings About SIPP data Quality</vt:lpstr>
      <vt:lpstr>Income Estimates By Survey Calendar Year 2002 (Czajka &amp; Denmead, 2008)</vt:lpstr>
      <vt:lpstr>Income Estimates By Survey Calendar Year 2002 (Czajka &amp; Denmead, 2008)</vt:lpstr>
      <vt:lpstr>Population Estimates By Survey Calendar Year 2002 (Czajka &amp; Denmead, 2008)</vt:lpstr>
      <vt:lpstr>Possible Explanations for Income Estimate Differences (Czajka &amp; Denmead, 2008)</vt:lpstr>
      <vt:lpstr>Under-reporting: The Scourge of Household Survey Data</vt:lpstr>
      <vt:lpstr>TANF Participation Reporting Rates (Meyer, Mok &amp; Sullivan, 2009)</vt:lpstr>
      <vt:lpstr>SNAP Participation Reporting Rates (Meyer, Mok &amp; Sullivan, 2009)</vt:lpstr>
      <vt:lpstr>Accessing the Public Use SIPP files</vt:lpstr>
      <vt:lpstr>Accessing the Public Use SIPP files</vt:lpstr>
      <vt:lpstr>SIPP Panels: Dates and Sample Size</vt:lpstr>
      <vt:lpstr>“The Early Years” Challenges with the 1984-1989 Panels</vt:lpstr>
      <vt:lpstr>“The Early Years” Challenges with the 1984-1989 Panels</vt:lpstr>
      <vt:lpstr>SIPP Waves 1990-1993</vt:lpstr>
      <vt:lpstr>Memory Issues (Not just mine as a dad with young kiddos…)</vt:lpstr>
      <vt:lpstr>Technical Documentation</vt:lpstr>
      <vt:lpstr>File Structure</vt:lpstr>
      <vt:lpstr>SIPP Wave Data Structure</vt:lpstr>
      <vt:lpstr>Suggested Practice</vt:lpstr>
      <vt:lpstr>Loading in Multiple Waves</vt:lpstr>
      <vt:lpstr>Identifying Unique Respondents</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Survey of Income and Program Participation (SIPP)</dc:title>
  <dc:creator>Luke Shaefer</dc:creator>
  <cp:lastModifiedBy>Luke Shaefer</cp:lastModifiedBy>
  <cp:revision>185</cp:revision>
  <dcterms:created xsi:type="dcterms:W3CDTF">2010-03-15T14:57:36Z</dcterms:created>
  <dcterms:modified xsi:type="dcterms:W3CDTF">2014-06-23T02:44:44Z</dcterms:modified>
</cp:coreProperties>
</file>