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6" r:id="rId1"/>
  </p:sldMasterIdLst>
  <p:notesMasterIdLst>
    <p:notesMasterId r:id="rId24"/>
  </p:notesMasterIdLst>
  <p:sldIdLst>
    <p:sldId id="313" r:id="rId2"/>
    <p:sldId id="336" r:id="rId3"/>
    <p:sldId id="338" r:id="rId4"/>
    <p:sldId id="339" r:id="rId5"/>
    <p:sldId id="340" r:id="rId6"/>
    <p:sldId id="341" r:id="rId7"/>
    <p:sldId id="342" r:id="rId8"/>
    <p:sldId id="327" r:id="rId9"/>
    <p:sldId id="328" r:id="rId10"/>
    <p:sldId id="325" r:id="rId11"/>
    <p:sldId id="326" r:id="rId12"/>
    <p:sldId id="343" r:id="rId13"/>
    <p:sldId id="344" r:id="rId14"/>
    <p:sldId id="345" r:id="rId15"/>
    <p:sldId id="346" r:id="rId16"/>
    <p:sldId id="347" r:id="rId17"/>
    <p:sldId id="348" r:id="rId18"/>
    <p:sldId id="349" r:id="rId19"/>
    <p:sldId id="350" r:id="rId20"/>
    <p:sldId id="353" r:id="rId21"/>
    <p:sldId id="352" r:id="rId22"/>
    <p:sldId id="354"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07" autoAdjust="0"/>
    <p:restoredTop sz="73913" autoAdjust="0"/>
  </p:normalViewPr>
  <p:slideViewPr>
    <p:cSldViewPr snapToGrid="0" snapToObjects="1">
      <p:cViewPr>
        <p:scale>
          <a:sx n="74" d="100"/>
          <a:sy n="74" d="100"/>
        </p:scale>
        <p:origin x="-199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0A9D30-8650-9446-88AE-B7B745391358}" type="datetimeFigureOut">
              <a:rPr lang="en-US" smtClean="0"/>
              <a:pPr/>
              <a:t>10/15/14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5BC370-E07D-534F-96DB-7D9CAAE305FB}" type="slidenum">
              <a:rPr lang="en-US" smtClean="0"/>
              <a:pPr/>
              <a:t>‹#›</a:t>
            </a:fld>
            <a:endParaRPr lang="en-US"/>
          </a:p>
        </p:txBody>
      </p:sp>
    </p:spTree>
    <p:extLst>
      <p:ext uri="{BB962C8B-B14F-4D97-AF65-F5344CB8AC3E}">
        <p14:creationId xmlns:p14="http://schemas.microsoft.com/office/powerpoint/2010/main" val="24060469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5BC370-E07D-534F-96DB-7D9CAAE305FB}" type="slidenum">
              <a:rPr lang="en-US" smtClean="0"/>
              <a:pPr/>
              <a:t>4</a:t>
            </a:fld>
            <a:endParaRPr lang="en-US"/>
          </a:p>
        </p:txBody>
      </p:sp>
    </p:spTree>
    <p:extLst>
      <p:ext uri="{BB962C8B-B14F-4D97-AF65-F5344CB8AC3E}">
        <p14:creationId xmlns:p14="http://schemas.microsoft.com/office/powerpoint/2010/main" val="2706837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5BC370-E07D-534F-96DB-7D9CAAE305FB}" type="slidenum">
              <a:rPr lang="en-US" smtClean="0"/>
              <a:pPr/>
              <a:t>7</a:t>
            </a:fld>
            <a:endParaRPr lang="en-US"/>
          </a:p>
        </p:txBody>
      </p:sp>
    </p:spTree>
    <p:extLst>
      <p:ext uri="{BB962C8B-B14F-4D97-AF65-F5344CB8AC3E}">
        <p14:creationId xmlns:p14="http://schemas.microsoft.com/office/powerpoint/2010/main" val="29917926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5BC370-E07D-534F-96DB-7D9CAAE305FB}" type="slidenum">
              <a:rPr lang="en-US" smtClean="0"/>
              <a:pPr/>
              <a:t>9</a:t>
            </a:fld>
            <a:endParaRPr lang="en-US"/>
          </a:p>
        </p:txBody>
      </p:sp>
    </p:spTree>
    <p:extLst>
      <p:ext uri="{BB962C8B-B14F-4D97-AF65-F5344CB8AC3E}">
        <p14:creationId xmlns:p14="http://schemas.microsoft.com/office/powerpoint/2010/main" val="1827028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4762DE7-4D89-E14F-9870-DA3C2B69297D}" type="datetimeFigureOut">
              <a:rPr lang="en-US" smtClean="0"/>
              <a:pPr/>
              <a:t>10/15/14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762DE7-4D89-E14F-9870-DA3C2B69297D}" type="datetimeFigureOut">
              <a:rPr lang="en-US" smtClean="0"/>
              <a:pPr/>
              <a:t>10/15/14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158A8E-0195-2344-B56D-27701248B51C}"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4762DE7-4D89-E14F-9870-DA3C2B69297D}" type="datetimeFigureOut">
              <a:rPr lang="en-US" smtClean="0"/>
              <a:pPr/>
              <a:t>10/15/14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58A8E-0195-2344-B56D-27701248B51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4762DE7-4D89-E14F-9870-DA3C2B69297D}" type="datetimeFigureOut">
              <a:rPr lang="en-US" smtClean="0"/>
              <a:pPr/>
              <a:t>10/15/14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58A8E-0195-2344-B56D-27701248B51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4762DE7-4D89-E14F-9870-DA3C2B69297D}" type="datetimeFigureOut">
              <a:rPr lang="en-US" smtClean="0"/>
              <a:pPr/>
              <a:t>10/15/14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58A8E-0195-2344-B56D-27701248B51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4762DE7-4D89-E14F-9870-DA3C2B69297D}" type="datetimeFigureOut">
              <a:rPr lang="en-US" smtClean="0"/>
              <a:pPr/>
              <a:t>10/15/14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58A8E-0195-2344-B56D-27701248B51C}"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762DE7-4D89-E14F-9870-DA3C2B69297D}" type="datetimeFigureOut">
              <a:rPr lang="en-US" smtClean="0"/>
              <a:pPr/>
              <a:t>10/15/14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58A8E-0195-2344-B56D-27701248B51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4762DE7-4D89-E14F-9870-DA3C2B69297D}" type="datetimeFigureOut">
              <a:rPr lang="en-US" smtClean="0"/>
              <a:pPr/>
              <a:t>10/15/14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158A8E-0195-2344-B56D-27701248B51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4762DE7-4D89-E14F-9870-DA3C2B69297D}" type="datetimeFigureOut">
              <a:rPr lang="en-US" smtClean="0"/>
              <a:pPr/>
              <a:t>10/15/14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158A8E-0195-2344-B56D-27701248B51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4762DE7-4D89-E14F-9870-DA3C2B69297D}" type="datetimeFigureOut">
              <a:rPr lang="en-US" smtClean="0"/>
              <a:pPr/>
              <a:t>10/15/14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158A8E-0195-2344-B56D-27701248B51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762DE7-4D89-E14F-9870-DA3C2B69297D}" type="datetimeFigureOut">
              <a:rPr lang="en-US" smtClean="0"/>
              <a:pPr/>
              <a:t>10/15/14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158A8E-0195-2344-B56D-27701248B51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762DE7-4D89-E14F-9870-DA3C2B69297D}" type="datetimeFigureOut">
              <a:rPr lang="en-US" smtClean="0"/>
              <a:pPr/>
              <a:t>10/15/14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158A8E-0195-2344-B56D-27701248B51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4762DE7-4D89-E14F-9870-DA3C2B69297D}" type="datetimeFigureOut">
              <a:rPr lang="en-US" smtClean="0"/>
              <a:pPr/>
              <a:t>10/15/14</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B1158A8E-0195-2344-B56D-27701248B51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1610" y="1355727"/>
            <a:ext cx="6505069" cy="1733269"/>
          </a:xfrm>
        </p:spPr>
        <p:txBody>
          <a:bodyPr>
            <a:noAutofit/>
          </a:bodyPr>
          <a:lstStyle/>
          <a:p>
            <a:r>
              <a:rPr lang="en-US" sz="3000" dirty="0" smtClean="0"/>
              <a:t>The Survey of Income and Program Participation (SIPP)</a:t>
            </a:r>
            <a:br>
              <a:rPr lang="en-US" sz="3000" dirty="0" smtClean="0"/>
            </a:br>
            <a:r>
              <a:rPr lang="en-US" sz="3000" dirty="0"/>
              <a:t/>
            </a:r>
            <a:br>
              <a:rPr lang="en-US" sz="3000" dirty="0"/>
            </a:br>
            <a:r>
              <a:rPr lang="en-US" sz="2100" dirty="0" smtClean="0"/>
              <a:t>* Critical Issues for Data Analysis using the SIPP</a:t>
            </a:r>
            <a:endParaRPr lang="en-US" sz="2100" dirty="0"/>
          </a:p>
        </p:txBody>
      </p:sp>
      <p:sp>
        <p:nvSpPr>
          <p:cNvPr id="3" name="Subtitle 2"/>
          <p:cNvSpPr>
            <a:spLocks noGrp="1"/>
          </p:cNvSpPr>
          <p:nvPr>
            <p:ph type="subTitle" idx="1"/>
          </p:nvPr>
        </p:nvSpPr>
        <p:spPr>
          <a:xfrm>
            <a:off x="1321610" y="3226285"/>
            <a:ext cx="6505069" cy="1647464"/>
          </a:xfrm>
        </p:spPr>
        <p:txBody>
          <a:bodyPr>
            <a:noAutofit/>
          </a:bodyPr>
          <a:lstStyle/>
          <a:p>
            <a:r>
              <a:rPr lang="en-US" sz="2300" dirty="0" smtClean="0"/>
              <a:t>H. Luke Shaefer</a:t>
            </a:r>
          </a:p>
          <a:p>
            <a:r>
              <a:rPr lang="en-US" sz="2300" dirty="0" smtClean="0"/>
              <a:t>University of Michigan School of Social Work</a:t>
            </a:r>
          </a:p>
          <a:p>
            <a:r>
              <a:rPr lang="en-US" sz="2300" dirty="0" smtClean="0"/>
              <a:t>National Poverty Center</a:t>
            </a:r>
            <a:endParaRPr lang="en-US" sz="2300" dirty="0"/>
          </a:p>
        </p:txBody>
      </p:sp>
      <p:pic>
        <p:nvPicPr>
          <p:cNvPr id="5" name="Picture 4" descr="NPC_logo_reverse_symmetrica"/>
          <p:cNvPicPr/>
          <p:nvPr/>
        </p:nvPicPr>
        <p:blipFill>
          <a:blip r:embed="rId2"/>
          <a:srcRect/>
          <a:stretch>
            <a:fillRect/>
          </a:stretch>
        </p:blipFill>
        <p:spPr bwMode="auto">
          <a:xfrm>
            <a:off x="3686165" y="34321"/>
            <a:ext cx="1758795" cy="1184115"/>
          </a:xfrm>
          <a:prstGeom prst="rect">
            <a:avLst/>
          </a:prstGeom>
          <a:noFill/>
          <a:ln w="9525">
            <a:noFill/>
            <a:miter lim="800000"/>
            <a:headEnd/>
            <a:tailEnd/>
          </a:ln>
        </p:spPr>
      </p:pic>
      <p:sp>
        <p:nvSpPr>
          <p:cNvPr id="4" name="TextBox 3"/>
          <p:cNvSpPr txBox="1"/>
          <p:nvPr/>
        </p:nvSpPr>
        <p:spPr>
          <a:xfrm>
            <a:off x="1321611" y="4873749"/>
            <a:ext cx="6505068" cy="1477328"/>
          </a:xfrm>
          <a:prstGeom prst="rect">
            <a:avLst/>
          </a:prstGeom>
          <a:noFill/>
        </p:spPr>
        <p:txBody>
          <a:bodyPr wrap="square" rtlCol="0">
            <a:spAutoFit/>
          </a:bodyPr>
          <a:lstStyle/>
          <a:p>
            <a:pPr algn="ctr"/>
            <a:r>
              <a:rPr lang="en-US" i="1" dirty="0"/>
              <a:t>This presentation is part of the NSF‑Census Research Network project of the Institute for Social Research at the University of Michigan. It is funded by National Science Foundation Grant No. SES 1131500. </a:t>
            </a:r>
            <a:endParaRPr lang="en-US" dirty="0"/>
          </a:p>
          <a:p>
            <a:endParaRPr lang="en-US" dirty="0"/>
          </a:p>
        </p:txBody>
      </p:sp>
    </p:spTree>
    <p:extLst>
      <p:ext uri="{BB962C8B-B14F-4D97-AF65-F5344CB8AC3E}">
        <p14:creationId xmlns:p14="http://schemas.microsoft.com/office/powerpoint/2010/main" val="236099798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l="1689"/>
          <a:stretch/>
        </p:blipFill>
        <p:spPr>
          <a:xfrm>
            <a:off x="0" y="1269919"/>
            <a:ext cx="9144000" cy="4724382"/>
          </a:xfrm>
          <a:prstGeom prst="rect">
            <a:avLst/>
          </a:prstGeom>
        </p:spPr>
      </p:pic>
      <p:sp>
        <p:nvSpPr>
          <p:cNvPr id="4" name="Title 3"/>
          <p:cNvSpPr>
            <a:spLocks noGrp="1"/>
          </p:cNvSpPr>
          <p:nvPr>
            <p:ph type="title"/>
          </p:nvPr>
        </p:nvSpPr>
        <p:spPr>
          <a:xfrm>
            <a:off x="549275" y="107576"/>
            <a:ext cx="8042276" cy="1025056"/>
          </a:xfrm>
        </p:spPr>
        <p:txBody>
          <a:bodyPr/>
          <a:lstStyle/>
          <a:p>
            <a:r>
              <a:rPr lang="en-US" sz="3200" dirty="0" smtClean="0"/>
              <a:t>Improved, but Still Visible, Seam Bias</a:t>
            </a:r>
            <a:br>
              <a:rPr lang="en-US" sz="3200" dirty="0" smtClean="0"/>
            </a:br>
            <a:r>
              <a:rPr lang="en-US" sz="3000" dirty="0" smtClean="0"/>
              <a:t>(Moore, 2008)</a:t>
            </a:r>
            <a:endParaRPr lang="en-US" sz="3000" dirty="0"/>
          </a:p>
        </p:txBody>
      </p:sp>
    </p:spTree>
    <p:extLst>
      <p:ext uri="{BB962C8B-B14F-4D97-AF65-F5344CB8AC3E}">
        <p14:creationId xmlns:p14="http://schemas.microsoft.com/office/powerpoint/2010/main" val="230602643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066800"/>
            <a:ext cx="9144000" cy="4717143"/>
          </a:xfrm>
          <a:prstGeom prst="rect">
            <a:avLst/>
          </a:prstGeom>
        </p:spPr>
      </p:pic>
      <p:sp>
        <p:nvSpPr>
          <p:cNvPr id="4" name="Title 3"/>
          <p:cNvSpPr>
            <a:spLocks noGrp="1"/>
          </p:cNvSpPr>
          <p:nvPr>
            <p:ph type="title"/>
          </p:nvPr>
        </p:nvSpPr>
        <p:spPr>
          <a:xfrm>
            <a:off x="549275" y="107576"/>
            <a:ext cx="8042276" cy="959224"/>
          </a:xfrm>
        </p:spPr>
        <p:txBody>
          <a:bodyPr/>
          <a:lstStyle/>
          <a:p>
            <a:r>
              <a:rPr lang="en-US" sz="3200" dirty="0" smtClean="0"/>
              <a:t>Improved, </a:t>
            </a:r>
            <a:r>
              <a:rPr lang="en-US" sz="3200" dirty="0"/>
              <a:t>but Still </a:t>
            </a:r>
            <a:r>
              <a:rPr lang="en-US" sz="3200" dirty="0" smtClean="0"/>
              <a:t>Visible, </a:t>
            </a:r>
            <a:r>
              <a:rPr lang="en-US" sz="3200" dirty="0"/>
              <a:t>Seam Bias</a:t>
            </a:r>
            <a:br>
              <a:rPr lang="en-US" sz="3200" dirty="0"/>
            </a:br>
            <a:r>
              <a:rPr lang="en-US" sz="3000" dirty="0"/>
              <a:t>(Moore, 2008)</a:t>
            </a:r>
          </a:p>
        </p:txBody>
      </p:sp>
      <p:sp>
        <p:nvSpPr>
          <p:cNvPr id="5" name="TextBox 4"/>
          <p:cNvSpPr txBox="1"/>
          <p:nvPr/>
        </p:nvSpPr>
        <p:spPr>
          <a:xfrm>
            <a:off x="257457" y="5823581"/>
            <a:ext cx="8622873" cy="1015663"/>
          </a:xfrm>
          <a:prstGeom prst="rect">
            <a:avLst/>
          </a:prstGeom>
          <a:noFill/>
        </p:spPr>
        <p:txBody>
          <a:bodyPr wrap="none" rtlCol="0">
            <a:spAutoFit/>
          </a:bodyPr>
          <a:lstStyle/>
          <a:p>
            <a:pPr marL="285750" indent="-285750">
              <a:buFont typeface="Arial"/>
              <a:buChar char="•"/>
            </a:pPr>
            <a:r>
              <a:rPr lang="en-US" sz="3000" dirty="0" smtClean="0"/>
              <a:t>Seam bias is much improved, but still visible</a:t>
            </a:r>
          </a:p>
          <a:p>
            <a:pPr marL="285750" indent="-285750">
              <a:buFont typeface="Arial"/>
              <a:buChar char="•"/>
            </a:pPr>
            <a:r>
              <a:rPr lang="en-US" sz="3000" dirty="0" smtClean="0"/>
              <a:t>Must be addressed in your research</a:t>
            </a:r>
          </a:p>
        </p:txBody>
      </p:sp>
    </p:spTree>
    <p:extLst>
      <p:ext uri="{BB962C8B-B14F-4D97-AF65-F5344CB8AC3E}">
        <p14:creationId xmlns:p14="http://schemas.microsoft.com/office/powerpoint/2010/main" val="292062848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56411"/>
          </a:xfrm>
        </p:spPr>
        <p:txBody>
          <a:bodyPr/>
          <a:lstStyle/>
          <a:p>
            <a:r>
              <a:rPr lang="en-US" sz="3300" dirty="0" smtClean="0"/>
              <a:t>Strategies for Dealing With Seam Bias</a:t>
            </a:r>
            <a:endParaRPr lang="en-US" sz="3300" dirty="0"/>
          </a:p>
        </p:txBody>
      </p:sp>
      <p:sp>
        <p:nvSpPr>
          <p:cNvPr id="3" name="Content Placeholder 2"/>
          <p:cNvSpPr>
            <a:spLocks noGrp="1"/>
          </p:cNvSpPr>
          <p:nvPr>
            <p:ph idx="1"/>
          </p:nvPr>
        </p:nvSpPr>
        <p:spPr>
          <a:xfrm>
            <a:off x="549275" y="1338565"/>
            <a:ext cx="8042276" cy="5199810"/>
          </a:xfrm>
        </p:spPr>
        <p:txBody>
          <a:bodyPr>
            <a:normAutofit fontScale="92500" lnSpcReduction="20000"/>
          </a:bodyPr>
          <a:lstStyle/>
          <a:p>
            <a:r>
              <a:rPr lang="en-US" b="1" dirty="0" smtClean="0"/>
              <a:t>Option 1: </a:t>
            </a:r>
            <a:r>
              <a:rPr lang="en-US" dirty="0"/>
              <a:t>Add an indicator variable for reporting </a:t>
            </a:r>
            <a:r>
              <a:rPr lang="en-US" dirty="0" smtClean="0"/>
              <a:t>months in your models</a:t>
            </a:r>
          </a:p>
          <a:p>
            <a:pPr lvl="1"/>
            <a:r>
              <a:rPr lang="en-US" dirty="0" smtClean="0"/>
              <a:t>Recommended by Ham, Li &amp; Shore-Sheppard, 2007 as the safest practical method</a:t>
            </a:r>
          </a:p>
          <a:p>
            <a:r>
              <a:rPr lang="en-US" b="1" dirty="0" smtClean="0"/>
              <a:t>Option 2: </a:t>
            </a:r>
            <a:r>
              <a:rPr lang="en-US" dirty="0" smtClean="0"/>
              <a:t>Keep only reporting month observations</a:t>
            </a:r>
          </a:p>
          <a:p>
            <a:pPr lvl="1"/>
            <a:r>
              <a:rPr lang="en-US" dirty="0" smtClean="0"/>
              <a:t>keep if </a:t>
            </a:r>
            <a:r>
              <a:rPr lang="en-US" dirty="0" err="1" smtClean="0"/>
              <a:t>srefmon</a:t>
            </a:r>
            <a:r>
              <a:rPr lang="en-US" dirty="0" smtClean="0"/>
              <a:t> == 4 </a:t>
            </a:r>
            <a:endParaRPr lang="en-US" dirty="0"/>
          </a:p>
          <a:p>
            <a:pPr lvl="1"/>
            <a:r>
              <a:rPr lang="en-US" dirty="0" smtClean="0"/>
              <a:t>Treat the data longitudinally as 4 month snap shots</a:t>
            </a:r>
          </a:p>
          <a:p>
            <a:pPr lvl="1"/>
            <a:r>
              <a:rPr lang="en-US" dirty="0" smtClean="0"/>
              <a:t>If you hope to do exact durations in months, this will be imprecise</a:t>
            </a:r>
          </a:p>
          <a:p>
            <a:r>
              <a:rPr lang="en-US" b="1" dirty="0" smtClean="0"/>
              <a:t>Option 3: </a:t>
            </a:r>
            <a:r>
              <a:rPr lang="en-US" dirty="0" smtClean="0"/>
              <a:t>Collapse data into person-wave observations</a:t>
            </a:r>
          </a:p>
          <a:p>
            <a:pPr lvl="1"/>
            <a:r>
              <a:rPr lang="en-US" dirty="0" smtClean="0"/>
              <a:t>Requires some arbitrary decisions when turning monthly data into four-month values</a:t>
            </a:r>
          </a:p>
          <a:p>
            <a:r>
              <a:rPr lang="en-US" b="1" dirty="0" smtClean="0"/>
              <a:t>Option 4: </a:t>
            </a:r>
            <a:r>
              <a:rPr lang="en-US" dirty="0" smtClean="0"/>
              <a:t>Predict </a:t>
            </a:r>
            <a:r>
              <a:rPr lang="en-US" dirty="0" err="1" smtClean="0"/>
              <a:t>mis</a:t>
            </a:r>
            <a:r>
              <a:rPr lang="en-US" dirty="0" smtClean="0"/>
              <a:t>-reporting and adjust accordingly (Ham et al. method), see technical paper</a:t>
            </a:r>
            <a:endParaRPr lang="en-US" dirty="0"/>
          </a:p>
        </p:txBody>
      </p:sp>
    </p:spTree>
    <p:extLst>
      <p:ext uri="{BB962C8B-B14F-4D97-AF65-F5344CB8AC3E}">
        <p14:creationId xmlns:p14="http://schemas.microsoft.com/office/powerpoint/2010/main" val="3630971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smtClean="0"/>
              <a:t>SIPP Critical Issue:</a:t>
            </a:r>
            <a:br>
              <a:rPr lang="en-US" sz="3800" dirty="0" smtClean="0"/>
            </a:br>
            <a:r>
              <a:rPr lang="en-US" sz="3800" dirty="0" smtClean="0"/>
              <a:t>Using appropriate Weights</a:t>
            </a:r>
            <a:endParaRPr lang="en-US" sz="3800" dirty="0"/>
          </a:p>
        </p:txBody>
      </p:sp>
      <p:sp>
        <p:nvSpPr>
          <p:cNvPr id="3" name="Content Placeholder 2"/>
          <p:cNvSpPr>
            <a:spLocks noGrp="1"/>
          </p:cNvSpPr>
          <p:nvPr>
            <p:ph idx="1"/>
          </p:nvPr>
        </p:nvSpPr>
        <p:spPr>
          <a:xfrm>
            <a:off x="549275" y="1600200"/>
            <a:ext cx="8042276" cy="4766563"/>
          </a:xfrm>
        </p:spPr>
        <p:txBody>
          <a:bodyPr>
            <a:normAutofit fontScale="77500" lnSpcReduction="20000"/>
          </a:bodyPr>
          <a:lstStyle/>
          <a:p>
            <a:r>
              <a:rPr lang="en-US" dirty="0" smtClean="0"/>
              <a:t>For representative estimates, weights are important because the SIPP:</a:t>
            </a:r>
          </a:p>
          <a:p>
            <a:pPr marL="806450" lvl="1" indent="-457200">
              <a:buFont typeface="+mj-lt"/>
              <a:buAutoNum type="arabicPeriod"/>
            </a:pPr>
            <a:r>
              <a:rPr lang="en-US" dirty="0" smtClean="0"/>
              <a:t>oversamples from high poverty areas (which is good!)</a:t>
            </a:r>
          </a:p>
          <a:p>
            <a:pPr marL="806450" lvl="1" indent="-457200">
              <a:buFont typeface="+mj-lt"/>
              <a:buAutoNum type="arabicPeriod"/>
            </a:pPr>
            <a:r>
              <a:rPr lang="en-US" dirty="0" smtClean="0"/>
              <a:t>is stratified, not purely random</a:t>
            </a:r>
          </a:p>
          <a:p>
            <a:r>
              <a:rPr lang="en-US" dirty="0" smtClean="0"/>
              <a:t>Some (usually economists) argue weights are unnecessary for multivariate estimates that control for the characteristics of oversampled populations</a:t>
            </a:r>
          </a:p>
          <a:p>
            <a:pPr lvl="1"/>
            <a:r>
              <a:rPr lang="en-US" dirty="0" smtClean="0"/>
              <a:t>Census experts shudder uncontrollably when they hear this argument made…</a:t>
            </a:r>
          </a:p>
          <a:p>
            <a:r>
              <a:rPr lang="en-US" dirty="0" smtClean="0"/>
              <a:t>Often weights do not affect point estimates appreciably, but sometimes they do!!!</a:t>
            </a:r>
          </a:p>
          <a:p>
            <a:r>
              <a:rPr lang="en-US" dirty="0" smtClean="0"/>
              <a:t>Protect yourself: do it both ways</a:t>
            </a:r>
          </a:p>
          <a:p>
            <a:pPr lvl="1"/>
            <a:r>
              <a:rPr lang="en-US" dirty="0" smtClean="0"/>
              <a:t>With/without weights</a:t>
            </a:r>
          </a:p>
          <a:p>
            <a:r>
              <a:rPr lang="en-US" dirty="0" smtClean="0"/>
              <a:t>The longer your recall period, the more important weights become because of attrition issues</a:t>
            </a:r>
            <a:endParaRPr lang="en-US" dirty="0"/>
          </a:p>
        </p:txBody>
      </p:sp>
    </p:spTree>
    <p:extLst>
      <p:ext uri="{BB962C8B-B14F-4D97-AF65-F5344CB8AC3E}">
        <p14:creationId xmlns:p14="http://schemas.microsoft.com/office/powerpoint/2010/main" val="559705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19123"/>
          </a:xfrm>
        </p:spPr>
        <p:txBody>
          <a:bodyPr/>
          <a:lstStyle/>
          <a:p>
            <a:r>
              <a:rPr lang="en-US" dirty="0" smtClean="0"/>
              <a:t>Weights: Which to Use?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48199599"/>
              </p:ext>
            </p:extLst>
          </p:nvPr>
        </p:nvGraphicFramePr>
        <p:xfrm>
          <a:off x="549275" y="1215250"/>
          <a:ext cx="8042276" cy="2743200"/>
        </p:xfrm>
        <a:graphic>
          <a:graphicData uri="http://schemas.openxmlformats.org/drawingml/2006/table">
            <a:tbl>
              <a:tblPr firstRow="1" bandRow="1">
                <a:tableStyleId>{5C22544A-7EE6-4342-B048-85BDC9FD1C3A}</a:tableStyleId>
              </a:tblPr>
              <a:tblGrid>
                <a:gridCol w="4021138"/>
                <a:gridCol w="4021138"/>
              </a:tblGrid>
              <a:tr h="370840">
                <a:tc>
                  <a:txBody>
                    <a:bodyPr/>
                    <a:lstStyle/>
                    <a:p>
                      <a:pPr algn="ctr"/>
                      <a:r>
                        <a:rPr lang="en-US" sz="2500" dirty="0" smtClean="0"/>
                        <a:t>Unit of Analysis (Monthly Estimates)</a:t>
                      </a:r>
                      <a:endParaRPr lang="en-US" sz="2500" dirty="0"/>
                    </a:p>
                  </a:txBody>
                  <a:tcPr/>
                </a:tc>
                <a:tc>
                  <a:txBody>
                    <a:bodyPr/>
                    <a:lstStyle/>
                    <a:p>
                      <a:pPr algn="ctr"/>
                      <a:r>
                        <a:rPr lang="en-US" sz="2500" dirty="0" smtClean="0"/>
                        <a:t>Weight</a:t>
                      </a:r>
                      <a:endParaRPr lang="en-US" sz="2500" dirty="0"/>
                    </a:p>
                  </a:txBody>
                  <a:tcPr/>
                </a:tc>
              </a:tr>
              <a:tr h="370840">
                <a:tc>
                  <a:txBody>
                    <a:bodyPr/>
                    <a:lstStyle/>
                    <a:p>
                      <a:pPr algn="ctr"/>
                      <a:r>
                        <a:rPr lang="en-US" sz="2500" dirty="0" smtClean="0"/>
                        <a:t>Individual</a:t>
                      </a:r>
                      <a:endParaRPr lang="en-US" sz="2500" dirty="0"/>
                    </a:p>
                  </a:txBody>
                  <a:tcPr/>
                </a:tc>
                <a:tc>
                  <a:txBody>
                    <a:bodyPr/>
                    <a:lstStyle/>
                    <a:p>
                      <a:pPr algn="ctr"/>
                      <a:r>
                        <a:rPr lang="en-US" sz="2500" dirty="0" err="1" smtClean="0"/>
                        <a:t>wpfinwgt</a:t>
                      </a:r>
                      <a:endParaRPr lang="en-US" sz="2500" dirty="0"/>
                    </a:p>
                  </a:txBody>
                  <a:tcPr/>
                </a:tc>
              </a:tr>
              <a:tr h="370840">
                <a:tc>
                  <a:txBody>
                    <a:bodyPr/>
                    <a:lstStyle/>
                    <a:p>
                      <a:pPr algn="ctr"/>
                      <a:r>
                        <a:rPr lang="en-US" sz="2500" dirty="0" smtClean="0"/>
                        <a:t>Household</a:t>
                      </a:r>
                      <a:endParaRPr lang="en-US" sz="2500" dirty="0"/>
                    </a:p>
                  </a:txBody>
                  <a:tcPr/>
                </a:tc>
                <a:tc>
                  <a:txBody>
                    <a:bodyPr/>
                    <a:lstStyle/>
                    <a:p>
                      <a:pPr algn="ctr"/>
                      <a:r>
                        <a:rPr lang="en-US" sz="2500" dirty="0" err="1" smtClean="0"/>
                        <a:t>whfnwgt</a:t>
                      </a:r>
                      <a:endParaRPr lang="en-US" sz="2500" dirty="0"/>
                    </a:p>
                  </a:txBody>
                  <a:tcPr/>
                </a:tc>
              </a:tr>
              <a:tr h="370840">
                <a:tc>
                  <a:txBody>
                    <a:bodyPr/>
                    <a:lstStyle/>
                    <a:p>
                      <a:pPr algn="ctr"/>
                      <a:r>
                        <a:rPr lang="en-US" sz="2500" dirty="0" smtClean="0"/>
                        <a:t>Family</a:t>
                      </a:r>
                      <a:endParaRPr lang="en-US" sz="2500" dirty="0"/>
                    </a:p>
                  </a:txBody>
                  <a:tcPr/>
                </a:tc>
                <a:tc>
                  <a:txBody>
                    <a:bodyPr/>
                    <a:lstStyle/>
                    <a:p>
                      <a:pPr algn="ctr"/>
                      <a:r>
                        <a:rPr lang="en-US" sz="2500" dirty="0" err="1" smtClean="0"/>
                        <a:t>wffinwgt</a:t>
                      </a:r>
                      <a:endParaRPr lang="en-US" sz="2500" dirty="0"/>
                    </a:p>
                  </a:txBody>
                  <a:tcPr/>
                </a:tc>
              </a:tr>
              <a:tr h="370840">
                <a:tc>
                  <a:txBody>
                    <a:bodyPr/>
                    <a:lstStyle/>
                    <a:p>
                      <a:pPr algn="ctr"/>
                      <a:r>
                        <a:rPr lang="en-US" sz="2500" dirty="0" smtClean="0"/>
                        <a:t>Subfamily</a:t>
                      </a:r>
                      <a:endParaRPr lang="en-US" sz="2500" dirty="0"/>
                    </a:p>
                  </a:txBody>
                  <a:tcPr/>
                </a:tc>
                <a:tc>
                  <a:txBody>
                    <a:bodyPr/>
                    <a:lstStyle/>
                    <a:p>
                      <a:pPr algn="ctr"/>
                      <a:r>
                        <a:rPr lang="en-US" sz="2500" dirty="0" err="1" smtClean="0"/>
                        <a:t>wsfinwgt</a:t>
                      </a:r>
                      <a:endParaRPr lang="en-US" sz="2500" dirty="0"/>
                    </a:p>
                  </a:txBody>
                  <a:tcPr/>
                </a:tc>
              </a:tr>
            </a:tbl>
          </a:graphicData>
        </a:graphic>
      </p:graphicFrame>
      <p:sp>
        <p:nvSpPr>
          <p:cNvPr id="5" name="TextBox 4"/>
          <p:cNvSpPr txBox="1"/>
          <p:nvPr/>
        </p:nvSpPr>
        <p:spPr>
          <a:xfrm>
            <a:off x="549275" y="4410399"/>
            <a:ext cx="8042276" cy="2354491"/>
          </a:xfrm>
          <a:prstGeom prst="rect">
            <a:avLst/>
          </a:prstGeom>
          <a:noFill/>
        </p:spPr>
        <p:txBody>
          <a:bodyPr wrap="square" rtlCol="0">
            <a:spAutoFit/>
          </a:bodyPr>
          <a:lstStyle/>
          <a:p>
            <a:pPr marL="285750" indent="-285750">
              <a:buFont typeface="Arial"/>
              <a:buChar char="•"/>
            </a:pPr>
            <a:r>
              <a:rPr lang="en-US" sz="2100" dirty="0" smtClean="0"/>
              <a:t>Or, take the person weight of the householder/family head, which will stay more stable over time</a:t>
            </a:r>
          </a:p>
          <a:p>
            <a:pPr marL="285750" indent="-285750">
              <a:buFont typeface="Arial"/>
              <a:buChar char="•"/>
            </a:pPr>
            <a:r>
              <a:rPr lang="en-US" sz="2100" dirty="0" smtClean="0"/>
              <a:t>Use of these weights adjusts point estimates but does </a:t>
            </a:r>
            <a:r>
              <a:rPr lang="en-US" sz="2100" u="sng" dirty="0" smtClean="0"/>
              <a:t>not</a:t>
            </a:r>
            <a:r>
              <a:rPr lang="en-US" sz="2100" dirty="0" smtClean="0"/>
              <a:t> adjust standard errors (except if you use replicate weights)</a:t>
            </a:r>
          </a:p>
          <a:p>
            <a:pPr marL="285750" indent="-285750">
              <a:buFont typeface="Arial"/>
              <a:buChar char="•"/>
            </a:pPr>
            <a:r>
              <a:rPr lang="en-US" sz="2100" dirty="0" smtClean="0"/>
              <a:t>Presentation by Tracy Mattingly makes the case for using replicate weights and provide syntax to use them to adjust both point estimates and standard errors</a:t>
            </a:r>
          </a:p>
        </p:txBody>
      </p:sp>
    </p:spTree>
    <p:extLst>
      <p:ext uri="{BB962C8B-B14F-4D97-AF65-F5344CB8AC3E}">
        <p14:creationId xmlns:p14="http://schemas.microsoft.com/office/powerpoint/2010/main" val="2515644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smtClean="0"/>
              <a:t>Weighting for Longitudinal Analysis</a:t>
            </a:r>
            <a:endParaRPr lang="en-US" sz="3800" dirty="0"/>
          </a:p>
        </p:txBody>
      </p:sp>
      <p:sp>
        <p:nvSpPr>
          <p:cNvPr id="3" name="Content Placeholder 2"/>
          <p:cNvSpPr>
            <a:spLocks noGrp="1"/>
          </p:cNvSpPr>
          <p:nvPr>
            <p:ph idx="1"/>
          </p:nvPr>
        </p:nvSpPr>
        <p:spPr>
          <a:xfrm>
            <a:off x="549275" y="1600200"/>
            <a:ext cx="8042276" cy="5058301"/>
          </a:xfrm>
        </p:spPr>
        <p:txBody>
          <a:bodyPr>
            <a:normAutofit fontScale="92500" lnSpcReduction="20000"/>
          </a:bodyPr>
          <a:lstStyle/>
          <a:p>
            <a:r>
              <a:rPr lang="en-US" dirty="0" smtClean="0"/>
              <a:t>Attrition presents challenges when it comes to accurately modeling longitudinal outcomes</a:t>
            </a:r>
          </a:p>
          <a:p>
            <a:pPr lvl="1"/>
            <a:r>
              <a:rPr lang="en-US" dirty="0" smtClean="0"/>
              <a:t>Less-advantaged respondents disproportionately  drop from the sample over time due to residential instability</a:t>
            </a:r>
          </a:p>
          <a:p>
            <a:pPr lvl="1"/>
            <a:r>
              <a:rPr lang="en-US" dirty="0" smtClean="0"/>
              <a:t>If you use the sample weight in t, but restrict to individuals in the sample in t+1, your weights may no longer be representative</a:t>
            </a:r>
          </a:p>
          <a:p>
            <a:r>
              <a:rPr lang="en-US" dirty="0" smtClean="0"/>
              <a:t>“</a:t>
            </a:r>
            <a:r>
              <a:rPr lang="en-US" dirty="0"/>
              <a:t>L</a:t>
            </a:r>
            <a:r>
              <a:rPr lang="en-US" dirty="0" smtClean="0"/>
              <a:t>ongitudinal” life is messy: (people die)</a:t>
            </a:r>
          </a:p>
          <a:p>
            <a:r>
              <a:rPr lang="en-US" dirty="0" smtClean="0"/>
              <a:t>One option for lag/lead variables is to use the monthly weight in the </a:t>
            </a:r>
            <a:r>
              <a:rPr lang="en-US" u="sng" dirty="0" smtClean="0"/>
              <a:t>final</a:t>
            </a:r>
            <a:r>
              <a:rPr lang="en-US" dirty="0" smtClean="0"/>
              <a:t> month of your study period</a:t>
            </a:r>
          </a:p>
          <a:p>
            <a:pPr lvl="1"/>
            <a:r>
              <a:rPr lang="en-US" dirty="0" smtClean="0"/>
              <a:t>So use t+1 weights rather than t</a:t>
            </a:r>
          </a:p>
          <a:p>
            <a:pPr lvl="1"/>
            <a:r>
              <a:rPr lang="en-US" dirty="0" smtClean="0"/>
              <a:t>Then you are weighting on a cross-sectional sample, looking retrospectively</a:t>
            </a:r>
          </a:p>
          <a:p>
            <a:pPr lvl="1"/>
            <a:r>
              <a:rPr lang="en-US" dirty="0" smtClean="0"/>
              <a:t>Even, still, you may experience problems with non-random entrance into the sample (probably minor)</a:t>
            </a:r>
            <a:endParaRPr lang="en-US" dirty="0"/>
          </a:p>
        </p:txBody>
      </p:sp>
    </p:spTree>
    <p:extLst>
      <p:ext uri="{BB962C8B-B14F-4D97-AF65-F5344CB8AC3E}">
        <p14:creationId xmlns:p14="http://schemas.microsoft.com/office/powerpoint/2010/main" val="3715675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22089"/>
          </a:xfrm>
        </p:spPr>
        <p:txBody>
          <a:bodyPr/>
          <a:lstStyle/>
          <a:p>
            <a:r>
              <a:rPr lang="en-US" dirty="0" smtClean="0"/>
              <a:t>Longitudinal Weights</a:t>
            </a:r>
            <a:endParaRPr lang="en-US" dirty="0"/>
          </a:p>
        </p:txBody>
      </p:sp>
      <p:sp>
        <p:nvSpPr>
          <p:cNvPr id="3" name="Content Placeholder 2"/>
          <p:cNvSpPr>
            <a:spLocks noGrp="1"/>
          </p:cNvSpPr>
          <p:nvPr>
            <p:ph idx="1"/>
          </p:nvPr>
        </p:nvSpPr>
        <p:spPr>
          <a:xfrm>
            <a:off x="549275" y="1274140"/>
            <a:ext cx="8042276" cy="4921013"/>
          </a:xfrm>
        </p:spPr>
        <p:txBody>
          <a:bodyPr>
            <a:normAutofit fontScale="85000" lnSpcReduction="20000"/>
          </a:bodyPr>
          <a:lstStyle/>
          <a:p>
            <a:r>
              <a:rPr lang="en-US" dirty="0" smtClean="0"/>
              <a:t>For longitudinal analyses for a calendar year, or the duration of the panel, use longitudinal weights</a:t>
            </a:r>
          </a:p>
          <a:p>
            <a:r>
              <a:rPr lang="en-US" dirty="0" smtClean="0"/>
              <a:t>These track sample members who remain “in universe” for the duration of the time period</a:t>
            </a:r>
          </a:p>
          <a:p>
            <a:r>
              <a:rPr lang="en-US" dirty="0"/>
              <a:t>These </a:t>
            </a:r>
            <a:r>
              <a:rPr lang="en-US" dirty="0" smtClean="0"/>
              <a:t>weights </a:t>
            </a:r>
            <a:r>
              <a:rPr lang="en-US" dirty="0" smtClean="0"/>
              <a:t>adjust for attrition by increasing weights on sample members representing sub-populations who </a:t>
            </a:r>
            <a:r>
              <a:rPr lang="en-US" dirty="0" err="1" smtClean="0"/>
              <a:t>attrit</a:t>
            </a:r>
            <a:r>
              <a:rPr lang="en-US" dirty="0" smtClean="0"/>
              <a:t> (a word?)</a:t>
            </a:r>
          </a:p>
          <a:p>
            <a:pPr lvl="1"/>
            <a:r>
              <a:rPr lang="en-US" dirty="0" smtClean="0"/>
              <a:t>But this means that sample cells for small subpopulations can get VERY small</a:t>
            </a:r>
            <a:endParaRPr lang="en-US" dirty="0"/>
          </a:p>
          <a:p>
            <a:r>
              <a:rPr lang="en-US" dirty="0" smtClean="0"/>
              <a:t>Merge into core using unique individual ID (</a:t>
            </a:r>
            <a:r>
              <a:rPr lang="en-US" dirty="0" err="1" smtClean="0"/>
              <a:t>ssuid</a:t>
            </a:r>
            <a:r>
              <a:rPr lang="en-US" dirty="0" smtClean="0"/>
              <a:t> + </a:t>
            </a:r>
            <a:r>
              <a:rPr lang="en-US" dirty="0" err="1" smtClean="0"/>
              <a:t>epppnum</a:t>
            </a:r>
            <a:r>
              <a:rPr lang="en-US" dirty="0" smtClean="0"/>
              <a:t>)</a:t>
            </a:r>
          </a:p>
          <a:p>
            <a:r>
              <a:rPr lang="en-US" dirty="0" smtClean="0"/>
              <a:t>Convert monthly responses into year/panel data using unique identifiers</a:t>
            </a:r>
          </a:p>
          <a:p>
            <a:pPr marL="349250" lvl="1" indent="0">
              <a:buNone/>
            </a:pPr>
            <a:r>
              <a:rPr lang="en-US" dirty="0"/>
              <a:t>keep if </a:t>
            </a:r>
            <a:r>
              <a:rPr lang="en-US" dirty="0" err="1"/>
              <a:t>rhcalyr</a:t>
            </a:r>
            <a:r>
              <a:rPr lang="en-US" dirty="0"/>
              <a:t> == 2009</a:t>
            </a:r>
          </a:p>
          <a:p>
            <a:pPr marL="349250" lvl="1" indent="0">
              <a:buNone/>
            </a:pPr>
            <a:r>
              <a:rPr lang="en-US" dirty="0" err="1" smtClean="0"/>
              <a:t>bysort</a:t>
            </a:r>
            <a:r>
              <a:rPr lang="en-US" dirty="0" smtClean="0"/>
              <a:t> </a:t>
            </a:r>
            <a:r>
              <a:rPr lang="en-US" dirty="0" err="1"/>
              <a:t>ssuid</a:t>
            </a:r>
            <a:r>
              <a:rPr lang="en-US" dirty="0"/>
              <a:t> </a:t>
            </a:r>
            <a:r>
              <a:rPr lang="en-US" dirty="0" err="1"/>
              <a:t>epppnum</a:t>
            </a:r>
            <a:r>
              <a:rPr lang="en-US" dirty="0"/>
              <a:t>: </a:t>
            </a:r>
            <a:r>
              <a:rPr lang="en-US" dirty="0" err="1"/>
              <a:t>egen</a:t>
            </a:r>
            <a:r>
              <a:rPr lang="en-US" dirty="0"/>
              <a:t> </a:t>
            </a:r>
            <a:r>
              <a:rPr lang="en-US" dirty="0" err="1"/>
              <a:t>annearnings</a:t>
            </a:r>
            <a:r>
              <a:rPr lang="en-US" dirty="0"/>
              <a:t> = total(</a:t>
            </a:r>
            <a:r>
              <a:rPr lang="en-US" dirty="0" err="1"/>
              <a:t>tpearn</a:t>
            </a:r>
            <a:r>
              <a:rPr lang="en-US" dirty="0"/>
              <a:t>)</a:t>
            </a:r>
          </a:p>
          <a:p>
            <a:endParaRPr lang="en-US" dirty="0" smtClean="0"/>
          </a:p>
        </p:txBody>
      </p:sp>
    </p:spTree>
    <p:extLst>
      <p:ext uri="{BB962C8B-B14F-4D97-AF65-F5344CB8AC3E}">
        <p14:creationId xmlns:p14="http://schemas.microsoft.com/office/powerpoint/2010/main" val="38729273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79506"/>
          </a:xfrm>
        </p:spPr>
        <p:txBody>
          <a:bodyPr/>
          <a:lstStyle/>
          <a:p>
            <a:r>
              <a:rPr lang="en-US" sz="4000" dirty="0" smtClean="0"/>
              <a:t>SIPP Critical Issue:</a:t>
            </a:r>
            <a:br>
              <a:rPr lang="en-US" sz="4000" dirty="0" smtClean="0"/>
            </a:br>
            <a:r>
              <a:rPr lang="en-US" sz="4000" dirty="0" smtClean="0"/>
              <a:t>Imputation</a:t>
            </a:r>
            <a:endParaRPr lang="en-US" sz="4000" dirty="0"/>
          </a:p>
        </p:txBody>
      </p:sp>
      <p:sp>
        <p:nvSpPr>
          <p:cNvPr id="3" name="Content Placeholder 2"/>
          <p:cNvSpPr>
            <a:spLocks noGrp="1"/>
          </p:cNvSpPr>
          <p:nvPr>
            <p:ph idx="1"/>
          </p:nvPr>
        </p:nvSpPr>
        <p:spPr>
          <a:xfrm>
            <a:off x="549275" y="1600201"/>
            <a:ext cx="8042276" cy="4972496"/>
          </a:xfrm>
        </p:spPr>
        <p:txBody>
          <a:bodyPr>
            <a:normAutofit/>
          </a:bodyPr>
          <a:lstStyle/>
          <a:p>
            <a:r>
              <a:rPr lang="en-US" dirty="0" smtClean="0"/>
              <a:t>When a respondent refuses or is unable to answer a question, Census will impute a value for them</a:t>
            </a:r>
          </a:p>
          <a:p>
            <a:pPr lvl="1"/>
            <a:r>
              <a:rPr lang="en-US" dirty="0" smtClean="0"/>
              <a:t>Oversimplified description: Census uses values from other, similar respondents</a:t>
            </a:r>
          </a:p>
          <a:p>
            <a:r>
              <a:rPr lang="en-US" b="1" dirty="0" smtClean="0"/>
              <a:t>Upside: </a:t>
            </a:r>
            <a:r>
              <a:rPr lang="en-US" dirty="0" smtClean="0"/>
              <a:t>The SIPP public use data files have little missing data</a:t>
            </a:r>
          </a:p>
          <a:p>
            <a:r>
              <a:rPr lang="en-US" b="1" dirty="0" smtClean="0"/>
              <a:t>Downside: </a:t>
            </a:r>
            <a:r>
              <a:rPr lang="en-US" dirty="0"/>
              <a:t>W</a:t>
            </a:r>
            <a:r>
              <a:rPr lang="en-US" dirty="0" smtClean="0"/>
              <a:t>e sometimes question the accuracy of imputed data</a:t>
            </a:r>
          </a:p>
          <a:p>
            <a:r>
              <a:rPr lang="en-US" dirty="0" smtClean="0"/>
              <a:t>(Generally) rising rates of data imputation are a concern for the accuracy of household survey data</a:t>
            </a:r>
          </a:p>
          <a:p>
            <a:pPr lvl="1"/>
            <a:endParaRPr lang="en-US" dirty="0"/>
          </a:p>
        </p:txBody>
      </p:sp>
    </p:spTree>
    <p:extLst>
      <p:ext uri="{BB962C8B-B14F-4D97-AF65-F5344CB8AC3E}">
        <p14:creationId xmlns:p14="http://schemas.microsoft.com/office/powerpoint/2010/main" val="23163843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87767"/>
          </a:xfrm>
        </p:spPr>
        <p:txBody>
          <a:bodyPr/>
          <a:lstStyle/>
          <a:p>
            <a:r>
              <a:rPr lang="en-US" dirty="0" smtClean="0"/>
              <a:t>Imputation</a:t>
            </a:r>
            <a:endParaRPr lang="en-US" dirty="0"/>
          </a:p>
        </p:txBody>
      </p:sp>
      <p:sp>
        <p:nvSpPr>
          <p:cNvPr id="3" name="Content Placeholder 2"/>
          <p:cNvSpPr>
            <a:spLocks noGrp="1"/>
          </p:cNvSpPr>
          <p:nvPr>
            <p:ph idx="1"/>
          </p:nvPr>
        </p:nvSpPr>
        <p:spPr>
          <a:xfrm>
            <a:off x="549275" y="1274141"/>
            <a:ext cx="8042276" cy="4972496"/>
          </a:xfrm>
        </p:spPr>
        <p:txBody>
          <a:bodyPr>
            <a:normAutofit lnSpcReduction="10000"/>
          </a:bodyPr>
          <a:lstStyle/>
          <a:p>
            <a:r>
              <a:rPr lang="en-US" dirty="0" smtClean="0"/>
              <a:t>Ways </a:t>
            </a:r>
            <a:r>
              <a:rPr lang="en-US" dirty="0"/>
              <a:t>of dealing with </a:t>
            </a:r>
            <a:r>
              <a:rPr lang="en-US" dirty="0" smtClean="0"/>
              <a:t>imputation:</a:t>
            </a:r>
            <a:endParaRPr lang="en-US" dirty="0"/>
          </a:p>
          <a:p>
            <a:pPr marL="806450" lvl="1" indent="-457200">
              <a:buFont typeface="+mj-lt"/>
              <a:buAutoNum type="arabicPeriod"/>
            </a:pPr>
            <a:r>
              <a:rPr lang="en-US" dirty="0"/>
              <a:t>Use only non-imputed data</a:t>
            </a:r>
          </a:p>
          <a:p>
            <a:pPr marL="1089025" lvl="2" indent="-457200"/>
            <a:r>
              <a:rPr lang="en-US" dirty="0" smtClean="0"/>
              <a:t>This creates numerous problems and is not a practice that Census endorses</a:t>
            </a:r>
          </a:p>
          <a:p>
            <a:pPr marL="1089025" lvl="2" indent="-457200"/>
            <a:r>
              <a:rPr lang="en-US" dirty="0"/>
              <a:t>M</a:t>
            </a:r>
            <a:r>
              <a:rPr lang="en-US" dirty="0" smtClean="0"/>
              <a:t>y </a:t>
            </a:r>
            <a:r>
              <a:rPr lang="en-US" dirty="0"/>
              <a:t>recommendation is to do this as a sensitivity </a:t>
            </a:r>
            <a:r>
              <a:rPr lang="en-US" dirty="0" smtClean="0"/>
              <a:t>test at most</a:t>
            </a:r>
            <a:endParaRPr lang="en-US" dirty="0"/>
          </a:p>
          <a:p>
            <a:pPr marL="1089025" lvl="2" indent="-457200"/>
            <a:r>
              <a:rPr lang="en-US" dirty="0"/>
              <a:t>Difficult to do with some </a:t>
            </a:r>
            <a:r>
              <a:rPr lang="en-US" dirty="0" smtClean="0"/>
              <a:t>measures recoded from a series of variables</a:t>
            </a:r>
            <a:endParaRPr lang="en-US" dirty="0"/>
          </a:p>
          <a:p>
            <a:pPr marL="806450" lvl="1" indent="-457200">
              <a:buFont typeface="+mj-lt"/>
              <a:buAutoNum type="arabicPeriod"/>
            </a:pPr>
            <a:r>
              <a:rPr lang="en-US" dirty="0"/>
              <a:t>If </a:t>
            </a:r>
            <a:r>
              <a:rPr lang="en-US" dirty="0" smtClean="0"/>
              <a:t>using 2+ panels</a:t>
            </a:r>
            <a:r>
              <a:rPr lang="en-US" dirty="0"/>
              <a:t>, compare differences between the </a:t>
            </a:r>
            <a:r>
              <a:rPr lang="en-US" b="1" dirty="0"/>
              <a:t>end</a:t>
            </a:r>
            <a:r>
              <a:rPr lang="en-US" dirty="0"/>
              <a:t> of 1 panel and the </a:t>
            </a:r>
            <a:r>
              <a:rPr lang="en-US" b="1" dirty="0"/>
              <a:t>beginning</a:t>
            </a:r>
            <a:r>
              <a:rPr lang="en-US" dirty="0"/>
              <a:t> of the </a:t>
            </a:r>
            <a:r>
              <a:rPr lang="en-US" dirty="0" smtClean="0"/>
              <a:t>next (maybe wave 2)</a:t>
            </a:r>
            <a:endParaRPr lang="en-US" dirty="0"/>
          </a:p>
          <a:p>
            <a:pPr marL="1089025" lvl="2" indent="-457200"/>
            <a:r>
              <a:rPr lang="en-US" dirty="0"/>
              <a:t>Imputation </a:t>
            </a:r>
            <a:r>
              <a:rPr lang="en-US" dirty="0" smtClean="0"/>
              <a:t>is generally LOWEST </a:t>
            </a:r>
            <a:r>
              <a:rPr lang="en-US" dirty="0"/>
              <a:t>at the beginning of the panel and </a:t>
            </a:r>
            <a:r>
              <a:rPr lang="en-US" dirty="0" smtClean="0"/>
              <a:t>HIGHEST </a:t>
            </a:r>
            <a:r>
              <a:rPr lang="en-US" dirty="0"/>
              <a:t>at the </a:t>
            </a:r>
            <a:r>
              <a:rPr lang="en-US" dirty="0" smtClean="0"/>
              <a:t>end</a:t>
            </a:r>
          </a:p>
          <a:p>
            <a:pPr marL="806450" lvl="1" indent="-457200">
              <a:buFont typeface="+mj-lt"/>
              <a:buAutoNum type="arabicPeriod"/>
            </a:pPr>
            <a:r>
              <a:rPr lang="en-US" dirty="0" smtClean="0"/>
              <a:t>Alternative imputation: You can re-impute using multiple imputation or another technique</a:t>
            </a:r>
            <a:endParaRPr lang="en-US" dirty="0"/>
          </a:p>
        </p:txBody>
      </p:sp>
    </p:spTree>
    <p:extLst>
      <p:ext uri="{BB962C8B-B14F-4D97-AF65-F5344CB8AC3E}">
        <p14:creationId xmlns:p14="http://schemas.microsoft.com/office/powerpoint/2010/main" val="375297076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SIPP Critical Issue:</a:t>
            </a:r>
            <a:br>
              <a:rPr lang="en-US" sz="4000" dirty="0" smtClean="0"/>
            </a:br>
            <a:r>
              <a:rPr lang="en-US" sz="4000" dirty="0" smtClean="0"/>
              <a:t>Adjusting your Standard Errors</a:t>
            </a:r>
            <a:endParaRPr lang="en-US" sz="4000" dirty="0"/>
          </a:p>
        </p:txBody>
      </p:sp>
      <p:sp>
        <p:nvSpPr>
          <p:cNvPr id="3" name="Content Placeholder 2"/>
          <p:cNvSpPr>
            <a:spLocks noGrp="1"/>
          </p:cNvSpPr>
          <p:nvPr>
            <p:ph idx="1"/>
          </p:nvPr>
        </p:nvSpPr>
        <p:spPr>
          <a:xfrm>
            <a:off x="549275" y="1600201"/>
            <a:ext cx="8042276" cy="4938174"/>
          </a:xfrm>
        </p:spPr>
        <p:txBody>
          <a:bodyPr>
            <a:normAutofit fontScale="92500"/>
          </a:bodyPr>
          <a:lstStyle/>
          <a:p>
            <a:r>
              <a:rPr lang="en-US" dirty="0" smtClean="0"/>
              <a:t>The SIPP’s stratified sample design leads to overly narrow standard errors</a:t>
            </a:r>
          </a:p>
          <a:p>
            <a:r>
              <a:rPr lang="en-US" dirty="0" smtClean="0"/>
              <a:t>Can lead to misleading labeling of statistical significance</a:t>
            </a:r>
          </a:p>
          <a:p>
            <a:r>
              <a:rPr lang="en-US" dirty="0" smtClean="0"/>
              <a:t>This </a:t>
            </a:r>
            <a:r>
              <a:rPr lang="en-US" u="sng" dirty="0" smtClean="0"/>
              <a:t>must</a:t>
            </a:r>
            <a:r>
              <a:rPr lang="en-US" dirty="0" smtClean="0"/>
              <a:t> be accounted for in your analysis. Choices for doing so that have precedence in the literature:</a:t>
            </a:r>
          </a:p>
          <a:p>
            <a:pPr marL="793750" lvl="1" indent="-457200">
              <a:buFont typeface="+mj-lt"/>
              <a:buAutoNum type="arabicPeriod"/>
            </a:pPr>
            <a:r>
              <a:rPr lang="en-US" dirty="0" smtClean="0"/>
              <a:t>Using replicate weights (see Tracy Mattingly’s lecture)</a:t>
            </a:r>
          </a:p>
          <a:p>
            <a:pPr marL="793750" lvl="1" indent="-457200">
              <a:buFont typeface="+mj-lt"/>
              <a:buAutoNum type="arabicPeriod"/>
            </a:pPr>
            <a:r>
              <a:rPr lang="en-US" dirty="0"/>
              <a:t>Using STATA’s </a:t>
            </a:r>
            <a:r>
              <a:rPr lang="en-US" dirty="0" err="1"/>
              <a:t>svyset</a:t>
            </a:r>
            <a:r>
              <a:rPr lang="en-US" dirty="0"/>
              <a:t> </a:t>
            </a:r>
            <a:r>
              <a:rPr lang="en-US" dirty="0" smtClean="0"/>
              <a:t>function</a:t>
            </a:r>
          </a:p>
          <a:p>
            <a:pPr marL="793750" lvl="1" indent="-457200">
              <a:buFont typeface="+mj-lt"/>
              <a:buAutoNum type="arabicPeriod"/>
            </a:pPr>
            <a:r>
              <a:rPr lang="en-US" dirty="0" smtClean="0"/>
              <a:t>Robust clustering of standard errors by state</a:t>
            </a:r>
          </a:p>
          <a:p>
            <a:pPr marL="793750" lvl="1" indent="-457200">
              <a:buFont typeface="+mj-lt"/>
              <a:buAutoNum type="arabicPeriod"/>
            </a:pPr>
            <a:r>
              <a:rPr lang="en-US" dirty="0" smtClean="0"/>
              <a:t>Generating bootstrapped standard errors</a:t>
            </a:r>
          </a:p>
          <a:p>
            <a:pPr marL="1076325" lvl="2" indent="-457200"/>
            <a:r>
              <a:rPr lang="en-US" dirty="0" smtClean="0"/>
              <a:t>no good way to do this with weights</a:t>
            </a:r>
          </a:p>
          <a:p>
            <a:pPr marL="1076325" lvl="2" indent="-457200"/>
            <a:r>
              <a:rPr lang="en-US" dirty="0" smtClean="0"/>
              <a:t>Not an approach endorsed by Census</a:t>
            </a:r>
          </a:p>
          <a:p>
            <a:pPr marL="793750" lvl="1" indent="-457200">
              <a:buFont typeface="+mj-lt"/>
              <a:buAutoNum type="arabicPeriod"/>
            </a:pPr>
            <a:endParaRPr lang="en-US" dirty="0"/>
          </a:p>
        </p:txBody>
      </p:sp>
    </p:spTree>
    <p:extLst>
      <p:ext uri="{BB962C8B-B14F-4D97-AF65-F5344CB8AC3E}">
        <p14:creationId xmlns:p14="http://schemas.microsoft.com/office/powerpoint/2010/main" val="216634172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Up a SIPP Analysis</a:t>
            </a:r>
            <a:endParaRPr lang="en-US" dirty="0"/>
          </a:p>
        </p:txBody>
      </p:sp>
      <p:sp>
        <p:nvSpPr>
          <p:cNvPr id="3" name="Content Placeholder 2"/>
          <p:cNvSpPr>
            <a:spLocks noGrp="1"/>
          </p:cNvSpPr>
          <p:nvPr>
            <p:ph idx="1"/>
          </p:nvPr>
        </p:nvSpPr>
        <p:spPr>
          <a:xfrm>
            <a:off x="549275" y="1600200"/>
            <a:ext cx="8042276" cy="4955335"/>
          </a:xfrm>
        </p:spPr>
        <p:txBody>
          <a:bodyPr>
            <a:normAutofit fontScale="92500" lnSpcReduction="20000"/>
          </a:bodyPr>
          <a:lstStyle/>
          <a:p>
            <a:r>
              <a:rPr lang="en-US" dirty="0" smtClean="0"/>
              <a:t>The SIPP’s complexity calls for extra care &amp; obsessiveness</a:t>
            </a:r>
          </a:p>
          <a:p>
            <a:r>
              <a:rPr lang="en-US" dirty="0" smtClean="0"/>
              <a:t>Recommendation: </a:t>
            </a:r>
            <a:r>
              <a:rPr lang="en-US" dirty="0"/>
              <a:t>C</a:t>
            </a:r>
            <a:r>
              <a:rPr lang="en-US" dirty="0" smtClean="0"/>
              <a:t>onstruct all analyses in a permanent set of STATA do files:</a:t>
            </a:r>
          </a:p>
          <a:p>
            <a:pPr marL="806450" lvl="1" indent="-457200">
              <a:buFont typeface="+mj-lt"/>
              <a:buAutoNum type="arabicPeriod"/>
            </a:pPr>
            <a:r>
              <a:rPr lang="en-US" dirty="0" smtClean="0"/>
              <a:t>A dataset construction file that loads in wave files, other data files, and drops unnecessary variables (leaving your core wave files unchanged)</a:t>
            </a:r>
          </a:p>
          <a:p>
            <a:pPr marL="806450" lvl="1" indent="-457200">
              <a:buFont typeface="+mj-lt"/>
              <a:buAutoNum type="arabicPeriod"/>
            </a:pPr>
            <a:r>
              <a:rPr lang="en-US" dirty="0" smtClean="0"/>
              <a:t>A variable construction file that reshapes variables (and maybe file format) as you need them for the analysis</a:t>
            </a:r>
          </a:p>
          <a:p>
            <a:pPr marL="806450" lvl="1" indent="-457200">
              <a:buFont typeface="+mj-lt"/>
              <a:buAutoNum type="arabicPeriod"/>
            </a:pPr>
            <a:r>
              <a:rPr lang="en-US" dirty="0" smtClean="0"/>
              <a:t>A set of analysis files that log and run each analysis (</a:t>
            </a:r>
            <a:r>
              <a:rPr lang="en-US" u="sng" dirty="0" smtClean="0"/>
              <a:t>table 1</a:t>
            </a:r>
            <a:r>
              <a:rPr lang="en-US" dirty="0" smtClean="0"/>
              <a:t>; </a:t>
            </a:r>
            <a:r>
              <a:rPr lang="en-US" u="sng" dirty="0" smtClean="0"/>
              <a:t>table 2</a:t>
            </a:r>
            <a:r>
              <a:rPr lang="en-US" dirty="0" smtClean="0"/>
              <a:t>; and so on)</a:t>
            </a:r>
          </a:p>
          <a:p>
            <a:pPr marL="469900" indent="-457200"/>
            <a:r>
              <a:rPr lang="en-US" dirty="0" smtClean="0"/>
              <a:t>Using this structure makes it easier to:</a:t>
            </a:r>
          </a:p>
          <a:p>
            <a:pPr marL="806450" lvl="1" indent="-457200"/>
            <a:r>
              <a:rPr lang="en-US" dirty="0" smtClean="0"/>
              <a:t>Add variables to your dataset and reconstruct</a:t>
            </a:r>
          </a:p>
          <a:p>
            <a:pPr marL="806450" lvl="1" indent="-457200"/>
            <a:r>
              <a:rPr lang="en-US" dirty="0" smtClean="0"/>
              <a:t>Find mistakes—because you will know where to look</a:t>
            </a:r>
          </a:p>
          <a:p>
            <a:pPr marL="806450" lvl="1" indent="-457200"/>
            <a:r>
              <a:rPr lang="en-US" dirty="0" smtClean="0"/>
              <a:t>Re-run analyses and precisely replicate your results</a:t>
            </a:r>
          </a:p>
        </p:txBody>
      </p:sp>
    </p:spTree>
    <p:extLst>
      <p:ext uri="{BB962C8B-B14F-4D97-AF65-F5344CB8AC3E}">
        <p14:creationId xmlns:p14="http://schemas.microsoft.com/office/powerpoint/2010/main" val="11379590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19123"/>
          </a:xfrm>
        </p:spPr>
        <p:txBody>
          <a:bodyPr/>
          <a:lstStyle/>
          <a:p>
            <a:r>
              <a:rPr lang="en-US" sz="4000" dirty="0" smtClean="0"/>
              <a:t>Adjusting your Standard Errors</a:t>
            </a:r>
            <a:endParaRPr lang="en-US" sz="4000" dirty="0"/>
          </a:p>
        </p:txBody>
      </p:sp>
      <p:sp>
        <p:nvSpPr>
          <p:cNvPr id="3" name="Content Placeholder 2"/>
          <p:cNvSpPr>
            <a:spLocks noGrp="1"/>
          </p:cNvSpPr>
          <p:nvPr>
            <p:ph idx="1"/>
          </p:nvPr>
        </p:nvSpPr>
        <p:spPr>
          <a:xfrm>
            <a:off x="549275" y="1184114"/>
            <a:ext cx="8042276" cy="5673885"/>
          </a:xfrm>
        </p:spPr>
        <p:txBody>
          <a:bodyPr>
            <a:normAutofit fontScale="92500" lnSpcReduction="10000"/>
          </a:bodyPr>
          <a:lstStyle/>
          <a:p>
            <a:pPr marL="336550" lvl="1" indent="0">
              <a:buNone/>
            </a:pPr>
            <a:r>
              <a:rPr lang="en-US" b="1" dirty="0"/>
              <a:t>OPTION </a:t>
            </a:r>
            <a:r>
              <a:rPr lang="en-US" b="1" dirty="0" smtClean="0"/>
              <a:t>2: USE STATA’S SVYSET TO ADJUST FOR </a:t>
            </a:r>
            <a:r>
              <a:rPr lang="en-US" b="1" dirty="0" smtClean="0"/>
              <a:t>COMPLEX </a:t>
            </a:r>
            <a:r>
              <a:rPr lang="en-US" b="1" dirty="0" smtClean="0"/>
              <a:t>SURVEY DATA</a:t>
            </a:r>
            <a:endParaRPr lang="en-US" b="1" dirty="0"/>
          </a:p>
          <a:p>
            <a:pPr marL="336550" lvl="1" indent="0">
              <a:buNone/>
            </a:pPr>
            <a:endParaRPr lang="en-US" b="1" dirty="0" smtClean="0"/>
          </a:p>
          <a:p>
            <a:pPr marL="336550" lvl="1" indent="0">
              <a:buNone/>
            </a:pPr>
            <a:r>
              <a:rPr lang="en-US" dirty="0" smtClean="0"/>
              <a:t>Example</a:t>
            </a:r>
            <a:r>
              <a:rPr lang="en-US" dirty="0"/>
              <a:t>: Predicting Earnings by Education Level using 2008 panel, wave 1</a:t>
            </a:r>
          </a:p>
          <a:p>
            <a:pPr marL="336550" lvl="1" indent="0">
              <a:buNone/>
            </a:pPr>
            <a:r>
              <a:rPr lang="en-US" dirty="0"/>
              <a:t>(Oversimplified, silly example)</a:t>
            </a:r>
          </a:p>
          <a:p>
            <a:pPr marL="336550" lvl="1" indent="0">
              <a:buNone/>
            </a:pPr>
            <a:endParaRPr lang="en-US" b="1" dirty="0" smtClean="0"/>
          </a:p>
          <a:p>
            <a:pPr marL="336550" lvl="1" indent="0">
              <a:buNone/>
            </a:pPr>
            <a:r>
              <a:rPr lang="en-US" b="1" dirty="0" smtClean="0">
                <a:latin typeface="Courier"/>
                <a:cs typeface="Courier"/>
              </a:rPr>
              <a:t>keep if </a:t>
            </a:r>
            <a:r>
              <a:rPr lang="en-US" b="1" dirty="0" err="1" smtClean="0">
                <a:latin typeface="Courier"/>
                <a:cs typeface="Courier"/>
              </a:rPr>
              <a:t>tage</a:t>
            </a:r>
            <a:r>
              <a:rPr lang="en-US" b="1" dirty="0" smtClean="0">
                <a:latin typeface="Courier"/>
                <a:cs typeface="Courier"/>
              </a:rPr>
              <a:t> &gt; 17 &amp; </a:t>
            </a:r>
            <a:r>
              <a:rPr lang="en-US" b="1" dirty="0" err="1" smtClean="0">
                <a:latin typeface="Courier"/>
                <a:cs typeface="Courier"/>
              </a:rPr>
              <a:t>tage</a:t>
            </a:r>
            <a:r>
              <a:rPr lang="en-US" b="1" dirty="0" smtClean="0">
                <a:latin typeface="Courier"/>
                <a:cs typeface="Courier"/>
              </a:rPr>
              <a:t> &lt; 65</a:t>
            </a:r>
          </a:p>
          <a:p>
            <a:pPr marL="336550" lvl="1" indent="0">
              <a:buNone/>
            </a:pPr>
            <a:endParaRPr lang="en-US" b="1" dirty="0" smtClean="0">
              <a:latin typeface="Courier"/>
              <a:cs typeface="Courier"/>
            </a:endParaRPr>
          </a:p>
          <a:p>
            <a:pPr marL="336550" lvl="1" indent="0">
              <a:buNone/>
            </a:pPr>
            <a:r>
              <a:rPr lang="en-US" b="1" dirty="0" err="1" smtClean="0">
                <a:latin typeface="Courier"/>
                <a:cs typeface="Courier"/>
              </a:rPr>
              <a:t>svyset</a:t>
            </a:r>
            <a:r>
              <a:rPr lang="en-US" b="1" dirty="0" smtClean="0">
                <a:latin typeface="Courier"/>
                <a:cs typeface="Courier"/>
              </a:rPr>
              <a:t> </a:t>
            </a:r>
            <a:r>
              <a:rPr lang="en-US" b="1" dirty="0" err="1" smtClean="0">
                <a:latin typeface="Courier"/>
                <a:cs typeface="Courier"/>
              </a:rPr>
              <a:t>ghlfsam</a:t>
            </a:r>
            <a:r>
              <a:rPr lang="en-US" b="1" dirty="0" smtClean="0">
                <a:latin typeface="Courier"/>
                <a:cs typeface="Courier"/>
              </a:rPr>
              <a:t> [pw = </a:t>
            </a:r>
            <a:r>
              <a:rPr lang="en-US" b="1" dirty="0" err="1" smtClean="0">
                <a:latin typeface="Courier"/>
                <a:cs typeface="Courier"/>
              </a:rPr>
              <a:t>wpfinwgt</a:t>
            </a:r>
            <a:r>
              <a:rPr lang="en-US" b="1" dirty="0" smtClean="0">
                <a:latin typeface="Courier"/>
                <a:cs typeface="Courier"/>
              </a:rPr>
              <a:t>], strata(</a:t>
            </a:r>
            <a:r>
              <a:rPr lang="en-US" b="1" dirty="0" err="1" smtClean="0">
                <a:latin typeface="Courier"/>
                <a:cs typeface="Courier"/>
              </a:rPr>
              <a:t>gvarstr</a:t>
            </a:r>
            <a:r>
              <a:rPr lang="en-US" b="1" dirty="0" smtClean="0">
                <a:latin typeface="Courier"/>
                <a:cs typeface="Courier"/>
              </a:rPr>
              <a:t>)</a:t>
            </a:r>
          </a:p>
          <a:p>
            <a:pPr marL="336550" lvl="1" indent="0">
              <a:buNone/>
            </a:pPr>
            <a:endParaRPr lang="en-US" b="1" dirty="0" smtClean="0">
              <a:latin typeface="Courier"/>
              <a:cs typeface="Courier"/>
            </a:endParaRPr>
          </a:p>
          <a:p>
            <a:pPr marL="336550" lvl="1" indent="0">
              <a:buNone/>
            </a:pPr>
            <a:r>
              <a:rPr lang="en-US" b="1" dirty="0" err="1" smtClean="0">
                <a:latin typeface="Courier"/>
                <a:cs typeface="Courier"/>
              </a:rPr>
              <a:t>svy</a:t>
            </a:r>
            <a:r>
              <a:rPr lang="en-US" b="1" dirty="0" smtClean="0">
                <a:latin typeface="Courier"/>
                <a:cs typeface="Courier"/>
              </a:rPr>
              <a:t>: </a:t>
            </a:r>
            <a:r>
              <a:rPr lang="en-US" b="1" dirty="0" err="1" smtClean="0">
                <a:latin typeface="Courier"/>
                <a:cs typeface="Courier"/>
              </a:rPr>
              <a:t>reg</a:t>
            </a:r>
            <a:r>
              <a:rPr lang="en-US" b="1" dirty="0" smtClean="0">
                <a:latin typeface="Courier"/>
                <a:cs typeface="Courier"/>
              </a:rPr>
              <a:t> </a:t>
            </a:r>
            <a:r>
              <a:rPr lang="en-US" b="1" dirty="0" err="1" smtClean="0">
                <a:latin typeface="Courier"/>
                <a:cs typeface="Courier"/>
              </a:rPr>
              <a:t>tpearn</a:t>
            </a:r>
            <a:r>
              <a:rPr lang="en-US" b="1" dirty="0" smtClean="0">
                <a:latin typeface="Courier"/>
                <a:cs typeface="Courier"/>
              </a:rPr>
              <a:t> </a:t>
            </a:r>
            <a:r>
              <a:rPr lang="en-US" b="1" dirty="0" err="1" smtClean="0">
                <a:latin typeface="Courier"/>
                <a:cs typeface="Courier"/>
              </a:rPr>
              <a:t>i.eeducate</a:t>
            </a:r>
            <a:r>
              <a:rPr lang="en-US" b="1" dirty="0" smtClean="0">
                <a:latin typeface="Courier"/>
                <a:cs typeface="Courier"/>
              </a:rPr>
              <a:t> </a:t>
            </a:r>
          </a:p>
          <a:p>
            <a:pPr marL="336550" lvl="1" indent="0">
              <a:buNone/>
            </a:pPr>
            <a:endParaRPr lang="en-US" dirty="0"/>
          </a:p>
          <a:p>
            <a:pPr marL="336550" lvl="1" indent="0">
              <a:buNone/>
            </a:pPr>
            <a:r>
              <a:rPr lang="en-US" dirty="0" smtClean="0"/>
              <a:t>Point estimate associated with a master’s degree relative to less than a 1</a:t>
            </a:r>
            <a:r>
              <a:rPr lang="en-US" baseline="30000" dirty="0" smtClean="0"/>
              <a:t>st</a:t>
            </a:r>
            <a:r>
              <a:rPr lang="en-US" dirty="0" smtClean="0"/>
              <a:t> grade education:</a:t>
            </a:r>
          </a:p>
          <a:p>
            <a:pPr marL="336550" lvl="1" indent="0">
              <a:buNone/>
            </a:pPr>
            <a:r>
              <a:rPr lang="en-US" dirty="0"/>
              <a:t>	</a:t>
            </a:r>
            <a:r>
              <a:rPr lang="en-US" dirty="0" smtClean="0"/>
              <a:t>$8,129 (350.95)</a:t>
            </a:r>
          </a:p>
        </p:txBody>
      </p:sp>
    </p:spTree>
    <p:extLst>
      <p:ext uri="{BB962C8B-B14F-4D97-AF65-F5344CB8AC3E}">
        <p14:creationId xmlns:p14="http://schemas.microsoft.com/office/powerpoint/2010/main" val="68629414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39250"/>
          </a:xfrm>
        </p:spPr>
        <p:txBody>
          <a:bodyPr/>
          <a:lstStyle/>
          <a:p>
            <a:r>
              <a:rPr lang="en-US" sz="4000" dirty="0" smtClean="0"/>
              <a:t>Adjusting your Standard Errors</a:t>
            </a:r>
            <a:endParaRPr lang="en-US" sz="4000" dirty="0"/>
          </a:p>
        </p:txBody>
      </p:sp>
      <p:sp>
        <p:nvSpPr>
          <p:cNvPr id="3" name="Content Placeholder 2"/>
          <p:cNvSpPr>
            <a:spLocks noGrp="1"/>
          </p:cNvSpPr>
          <p:nvPr>
            <p:ph idx="1"/>
          </p:nvPr>
        </p:nvSpPr>
        <p:spPr>
          <a:xfrm>
            <a:off x="549275" y="1390048"/>
            <a:ext cx="8042276" cy="5148327"/>
          </a:xfrm>
        </p:spPr>
        <p:txBody>
          <a:bodyPr>
            <a:normAutofit fontScale="92500" lnSpcReduction="10000"/>
          </a:bodyPr>
          <a:lstStyle/>
          <a:p>
            <a:pPr marL="336550" lvl="1" indent="0">
              <a:buNone/>
            </a:pPr>
            <a:r>
              <a:rPr lang="en-US" b="1" dirty="0" smtClean="0"/>
              <a:t>OPTION 1: ROBUST CLUSTERING OF STANDARD ERRORS BY STATE</a:t>
            </a:r>
          </a:p>
          <a:p>
            <a:pPr marL="336550" lvl="1" indent="0">
              <a:buNone/>
            </a:pPr>
            <a:endParaRPr lang="en-US" b="1" dirty="0" smtClean="0"/>
          </a:p>
          <a:p>
            <a:pPr marL="336550" lvl="1" indent="0">
              <a:buNone/>
            </a:pPr>
            <a:r>
              <a:rPr lang="en-US" dirty="0" smtClean="0"/>
              <a:t>Example</a:t>
            </a:r>
            <a:r>
              <a:rPr lang="en-US" dirty="0"/>
              <a:t>: </a:t>
            </a:r>
            <a:r>
              <a:rPr lang="en-US" dirty="0" smtClean="0"/>
              <a:t>Predicting Earnings </a:t>
            </a:r>
            <a:r>
              <a:rPr lang="en-US" dirty="0"/>
              <a:t>by </a:t>
            </a:r>
            <a:r>
              <a:rPr lang="en-US" dirty="0" smtClean="0"/>
              <a:t>Education Level using</a:t>
            </a:r>
            <a:r>
              <a:rPr lang="en-US" dirty="0"/>
              <a:t> </a:t>
            </a:r>
            <a:r>
              <a:rPr lang="en-US" dirty="0" smtClean="0"/>
              <a:t>2008 panel, wave 1</a:t>
            </a:r>
          </a:p>
          <a:p>
            <a:pPr marL="336550" lvl="1" indent="0">
              <a:buNone/>
            </a:pPr>
            <a:r>
              <a:rPr lang="en-US" dirty="0" smtClean="0"/>
              <a:t>(Oversimplified, silly example)</a:t>
            </a:r>
            <a:endParaRPr lang="en-US" dirty="0"/>
          </a:p>
          <a:p>
            <a:pPr marL="336550" lvl="1" indent="0">
              <a:buNone/>
            </a:pPr>
            <a:endParaRPr lang="en-US" dirty="0" smtClean="0"/>
          </a:p>
          <a:p>
            <a:pPr marL="336550" lvl="1" indent="0">
              <a:buNone/>
            </a:pPr>
            <a:r>
              <a:rPr lang="en-US" b="1" dirty="0" smtClean="0">
                <a:latin typeface="Courier"/>
                <a:cs typeface="Courier"/>
              </a:rPr>
              <a:t>Keep if </a:t>
            </a:r>
            <a:r>
              <a:rPr lang="en-US" b="1" dirty="0" err="1" smtClean="0">
                <a:latin typeface="Courier"/>
                <a:cs typeface="Courier"/>
              </a:rPr>
              <a:t>tage</a:t>
            </a:r>
            <a:r>
              <a:rPr lang="en-US" b="1" dirty="0" smtClean="0">
                <a:latin typeface="Courier"/>
                <a:cs typeface="Courier"/>
              </a:rPr>
              <a:t> &gt; 17 &amp; </a:t>
            </a:r>
            <a:r>
              <a:rPr lang="en-US" b="1" dirty="0" err="1" smtClean="0">
                <a:latin typeface="Courier"/>
                <a:cs typeface="Courier"/>
              </a:rPr>
              <a:t>tage</a:t>
            </a:r>
            <a:r>
              <a:rPr lang="en-US" b="1" dirty="0" smtClean="0">
                <a:latin typeface="Courier"/>
                <a:cs typeface="Courier"/>
              </a:rPr>
              <a:t> &lt; 65</a:t>
            </a:r>
          </a:p>
          <a:p>
            <a:pPr marL="336550" lvl="1" indent="0">
              <a:buNone/>
            </a:pPr>
            <a:endParaRPr lang="en-US" b="1" dirty="0" smtClean="0">
              <a:latin typeface="Courier"/>
              <a:cs typeface="Courier"/>
            </a:endParaRPr>
          </a:p>
          <a:p>
            <a:pPr marL="336550" lvl="1" indent="0">
              <a:buNone/>
            </a:pPr>
            <a:r>
              <a:rPr lang="en-US" b="1" dirty="0" err="1" smtClean="0">
                <a:latin typeface="Courier"/>
                <a:cs typeface="Courier"/>
              </a:rPr>
              <a:t>reg</a:t>
            </a:r>
            <a:r>
              <a:rPr lang="en-US" b="1" dirty="0" smtClean="0">
                <a:latin typeface="Courier"/>
                <a:cs typeface="Courier"/>
              </a:rPr>
              <a:t> </a:t>
            </a:r>
            <a:r>
              <a:rPr lang="en-US" b="1" dirty="0" err="1" smtClean="0">
                <a:latin typeface="Courier"/>
                <a:cs typeface="Courier"/>
              </a:rPr>
              <a:t>tpearn</a:t>
            </a:r>
            <a:r>
              <a:rPr lang="en-US" b="1" dirty="0" smtClean="0">
                <a:latin typeface="Courier"/>
                <a:cs typeface="Courier"/>
              </a:rPr>
              <a:t> </a:t>
            </a:r>
            <a:r>
              <a:rPr lang="en-US" b="1" dirty="0" err="1" smtClean="0">
                <a:latin typeface="Courier"/>
                <a:cs typeface="Courier"/>
              </a:rPr>
              <a:t>i.eeducate</a:t>
            </a:r>
            <a:r>
              <a:rPr lang="en-US" b="1" dirty="0" smtClean="0">
                <a:latin typeface="Courier"/>
                <a:cs typeface="Courier"/>
              </a:rPr>
              <a:t> [pw = </a:t>
            </a:r>
            <a:r>
              <a:rPr lang="en-US" sz="2400" b="1" dirty="0" err="1" smtClean="0">
                <a:latin typeface="Courier"/>
                <a:cs typeface="Courier"/>
              </a:rPr>
              <a:t>wpfinwgt</a:t>
            </a:r>
            <a:r>
              <a:rPr lang="en-US" b="1" dirty="0" smtClean="0">
                <a:latin typeface="Courier"/>
                <a:cs typeface="Courier"/>
              </a:rPr>
              <a:t>], </a:t>
            </a:r>
            <a:r>
              <a:rPr lang="en-US" b="1" dirty="0" err="1" smtClean="0">
                <a:latin typeface="Courier"/>
                <a:cs typeface="Courier"/>
              </a:rPr>
              <a:t>vce</a:t>
            </a:r>
            <a:r>
              <a:rPr lang="en-US" b="1" dirty="0" smtClean="0">
                <a:latin typeface="Courier"/>
                <a:cs typeface="Courier"/>
              </a:rPr>
              <a:t> (cluster 	</a:t>
            </a:r>
            <a:r>
              <a:rPr lang="en-US" b="1" dirty="0" err="1" smtClean="0">
                <a:latin typeface="Courier"/>
                <a:cs typeface="Courier"/>
              </a:rPr>
              <a:t>tfipsst</a:t>
            </a:r>
            <a:r>
              <a:rPr lang="en-US" b="1" dirty="0" smtClean="0">
                <a:latin typeface="Courier"/>
                <a:cs typeface="Courier"/>
              </a:rPr>
              <a:t>)</a:t>
            </a:r>
          </a:p>
          <a:p>
            <a:pPr marL="336550" lvl="1" indent="0">
              <a:buNone/>
            </a:pPr>
            <a:endParaRPr lang="en-US" dirty="0"/>
          </a:p>
          <a:p>
            <a:pPr marL="336550" lvl="1" indent="0">
              <a:buNone/>
            </a:pPr>
            <a:r>
              <a:rPr lang="en-US" dirty="0" smtClean="0"/>
              <a:t>Point estimate/se associated with a master’s degree relative to less than a 1</a:t>
            </a:r>
            <a:r>
              <a:rPr lang="en-US" baseline="30000" dirty="0" smtClean="0"/>
              <a:t>st</a:t>
            </a:r>
            <a:r>
              <a:rPr lang="en-US" dirty="0" smtClean="0"/>
              <a:t> grade education (monthly income):</a:t>
            </a:r>
          </a:p>
          <a:p>
            <a:pPr marL="336550" lvl="1" indent="0">
              <a:buNone/>
            </a:pPr>
            <a:r>
              <a:rPr lang="en-US" dirty="0"/>
              <a:t>	</a:t>
            </a:r>
            <a:r>
              <a:rPr lang="en-US" dirty="0" smtClean="0"/>
              <a:t>$8,129 (367.92)</a:t>
            </a:r>
          </a:p>
        </p:txBody>
      </p:sp>
    </p:spTree>
    <p:extLst>
      <p:ext uri="{BB962C8B-B14F-4D97-AF65-F5344CB8AC3E}">
        <p14:creationId xmlns:p14="http://schemas.microsoft.com/office/powerpoint/2010/main" val="238020660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04928"/>
          </a:xfrm>
        </p:spPr>
        <p:txBody>
          <a:bodyPr/>
          <a:lstStyle/>
          <a:p>
            <a:r>
              <a:rPr lang="en-US" sz="4000" dirty="0" smtClean="0"/>
              <a:t>Adjusting your Standard Errors</a:t>
            </a:r>
            <a:endParaRPr lang="en-US" sz="4000" dirty="0"/>
          </a:p>
        </p:txBody>
      </p:sp>
      <p:sp>
        <p:nvSpPr>
          <p:cNvPr id="3" name="Content Placeholder 2"/>
          <p:cNvSpPr>
            <a:spLocks noGrp="1"/>
          </p:cNvSpPr>
          <p:nvPr>
            <p:ph idx="1"/>
          </p:nvPr>
        </p:nvSpPr>
        <p:spPr>
          <a:xfrm>
            <a:off x="549275" y="1269921"/>
            <a:ext cx="8042276" cy="5268454"/>
          </a:xfrm>
        </p:spPr>
        <p:txBody>
          <a:bodyPr>
            <a:normAutofit fontScale="92500" lnSpcReduction="10000"/>
          </a:bodyPr>
          <a:lstStyle/>
          <a:p>
            <a:pPr marL="336550" lvl="1" indent="0">
              <a:buNone/>
            </a:pPr>
            <a:r>
              <a:rPr lang="en-US" b="1" dirty="0"/>
              <a:t>OPTION </a:t>
            </a:r>
            <a:r>
              <a:rPr lang="en-US" b="1" dirty="0" smtClean="0"/>
              <a:t>3: USING BOOTSTRAPPING WITH REPLACEMENT</a:t>
            </a:r>
            <a:endParaRPr lang="en-US" b="1" dirty="0"/>
          </a:p>
          <a:p>
            <a:pPr marL="336550" lvl="1" indent="0">
              <a:buNone/>
            </a:pPr>
            <a:endParaRPr lang="en-US" b="1" dirty="0"/>
          </a:p>
          <a:p>
            <a:pPr marL="336550" lvl="1" indent="0">
              <a:buNone/>
            </a:pPr>
            <a:r>
              <a:rPr lang="en-US" dirty="0"/>
              <a:t>Example: Predicting Earnings by Education Level using 2008 panel, wave 1</a:t>
            </a:r>
          </a:p>
          <a:p>
            <a:pPr marL="336550" lvl="1" indent="0">
              <a:buNone/>
            </a:pPr>
            <a:r>
              <a:rPr lang="en-US" dirty="0"/>
              <a:t>(Oversimplified, silly example)</a:t>
            </a:r>
          </a:p>
          <a:p>
            <a:pPr marL="962025" lvl="2" indent="-342900"/>
            <a:r>
              <a:rPr lang="en-US" b="1" dirty="0"/>
              <a:t>Note: </a:t>
            </a:r>
            <a:r>
              <a:rPr lang="en-US" dirty="0"/>
              <a:t>No good way I know of in </a:t>
            </a:r>
            <a:r>
              <a:rPr lang="en-US" dirty="0" err="1" smtClean="0"/>
              <a:t>Stata</a:t>
            </a:r>
            <a:r>
              <a:rPr lang="en-US" dirty="0" smtClean="0"/>
              <a:t> </a:t>
            </a:r>
            <a:r>
              <a:rPr lang="en-US" dirty="0"/>
              <a:t>to bootstrap in the context of a complex stratified sample </a:t>
            </a:r>
            <a:r>
              <a:rPr lang="en-US" dirty="0" smtClean="0"/>
              <a:t>design</a:t>
            </a:r>
            <a:endParaRPr lang="en-US" b="1" dirty="0" smtClean="0"/>
          </a:p>
          <a:p>
            <a:pPr marL="336550" lvl="1" indent="0">
              <a:buNone/>
            </a:pPr>
            <a:endParaRPr lang="en-US" dirty="0" smtClean="0"/>
          </a:p>
          <a:p>
            <a:pPr marL="336550" lvl="1" indent="0">
              <a:buNone/>
            </a:pPr>
            <a:r>
              <a:rPr lang="en-US" b="1" dirty="0" smtClean="0">
                <a:latin typeface="Courier"/>
                <a:cs typeface="Courier"/>
              </a:rPr>
              <a:t>keep if </a:t>
            </a:r>
            <a:r>
              <a:rPr lang="en-US" b="1" dirty="0" err="1" smtClean="0">
                <a:latin typeface="Courier"/>
                <a:cs typeface="Courier"/>
              </a:rPr>
              <a:t>tage</a:t>
            </a:r>
            <a:r>
              <a:rPr lang="en-US" b="1" dirty="0" smtClean="0">
                <a:latin typeface="Courier"/>
                <a:cs typeface="Courier"/>
              </a:rPr>
              <a:t> &gt; 17 &amp; </a:t>
            </a:r>
            <a:r>
              <a:rPr lang="en-US" b="1" dirty="0" err="1" smtClean="0">
                <a:latin typeface="Courier"/>
                <a:cs typeface="Courier"/>
              </a:rPr>
              <a:t>tage</a:t>
            </a:r>
            <a:r>
              <a:rPr lang="en-US" b="1" dirty="0" smtClean="0">
                <a:latin typeface="Courier"/>
                <a:cs typeface="Courier"/>
              </a:rPr>
              <a:t> &lt; 65</a:t>
            </a:r>
          </a:p>
          <a:p>
            <a:pPr marL="336550" lvl="1" indent="0">
              <a:buNone/>
            </a:pPr>
            <a:endParaRPr lang="en-US" b="1" dirty="0" smtClean="0">
              <a:latin typeface="Courier"/>
              <a:cs typeface="Courier"/>
            </a:endParaRPr>
          </a:p>
          <a:p>
            <a:pPr marL="336550" lvl="1" indent="0">
              <a:buNone/>
            </a:pPr>
            <a:r>
              <a:rPr lang="en-US" b="1" dirty="0" smtClean="0">
                <a:latin typeface="Courier"/>
                <a:cs typeface="Courier"/>
              </a:rPr>
              <a:t>bootstrap, reps(500): </a:t>
            </a:r>
            <a:r>
              <a:rPr lang="en-US" b="1" dirty="0" err="1" smtClean="0">
                <a:latin typeface="Courier"/>
                <a:cs typeface="Courier"/>
              </a:rPr>
              <a:t>reg</a:t>
            </a:r>
            <a:r>
              <a:rPr lang="en-US" b="1" dirty="0" smtClean="0">
                <a:latin typeface="Courier"/>
                <a:cs typeface="Courier"/>
              </a:rPr>
              <a:t> </a:t>
            </a:r>
            <a:r>
              <a:rPr lang="en-US" b="1" dirty="0" err="1" smtClean="0">
                <a:latin typeface="Courier"/>
                <a:cs typeface="Courier"/>
              </a:rPr>
              <a:t>tpearn</a:t>
            </a:r>
            <a:r>
              <a:rPr lang="en-US" b="1" dirty="0" smtClean="0">
                <a:latin typeface="Courier"/>
                <a:cs typeface="Courier"/>
              </a:rPr>
              <a:t> </a:t>
            </a:r>
            <a:r>
              <a:rPr lang="en-US" b="1" dirty="0" err="1" smtClean="0">
                <a:latin typeface="Courier"/>
                <a:cs typeface="Courier"/>
              </a:rPr>
              <a:t>i.eeducate</a:t>
            </a:r>
            <a:endParaRPr lang="en-US" b="1" dirty="0">
              <a:latin typeface="Courier"/>
              <a:cs typeface="Courier"/>
            </a:endParaRPr>
          </a:p>
          <a:p>
            <a:pPr marL="336550" lvl="1" indent="0">
              <a:buNone/>
            </a:pPr>
            <a:endParaRPr lang="en-US" dirty="0"/>
          </a:p>
          <a:p>
            <a:pPr marL="336550" lvl="1" indent="0">
              <a:buNone/>
            </a:pPr>
            <a:r>
              <a:rPr lang="en-US" dirty="0"/>
              <a:t>Point estimate associated with a master’s degree relative to less than a 1</a:t>
            </a:r>
            <a:r>
              <a:rPr lang="en-US" baseline="30000" dirty="0"/>
              <a:t>st</a:t>
            </a:r>
            <a:r>
              <a:rPr lang="en-US" dirty="0"/>
              <a:t> grade education:</a:t>
            </a:r>
          </a:p>
          <a:p>
            <a:pPr marL="336550" lvl="1" indent="0">
              <a:buNone/>
            </a:pPr>
            <a:r>
              <a:rPr lang="en-US" dirty="0"/>
              <a:t>	$</a:t>
            </a:r>
            <a:r>
              <a:rPr lang="en-US" dirty="0" smtClean="0"/>
              <a:t>8,348 (168.24)</a:t>
            </a:r>
            <a:endParaRPr lang="en-US" dirty="0"/>
          </a:p>
        </p:txBody>
      </p:sp>
    </p:spTree>
    <p:extLst>
      <p:ext uri="{BB962C8B-B14F-4D97-AF65-F5344CB8AC3E}">
        <p14:creationId xmlns:p14="http://schemas.microsoft.com/office/powerpoint/2010/main" val="298467596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SIPP Critical Issue:</a:t>
            </a:r>
            <a:br>
              <a:rPr lang="en-US" sz="3600" dirty="0" smtClean="0"/>
            </a:br>
            <a:r>
              <a:rPr lang="en-US" sz="3600" dirty="0" smtClean="0"/>
              <a:t>What’s the Unit of Analysis?</a:t>
            </a:r>
            <a:endParaRPr lang="en-US" sz="3600" dirty="0"/>
          </a:p>
        </p:txBody>
      </p:sp>
      <p:sp>
        <p:nvSpPr>
          <p:cNvPr id="3" name="Content Placeholder 2"/>
          <p:cNvSpPr>
            <a:spLocks noGrp="1"/>
          </p:cNvSpPr>
          <p:nvPr>
            <p:ph idx="1"/>
          </p:nvPr>
        </p:nvSpPr>
        <p:spPr>
          <a:xfrm>
            <a:off x="304800" y="1554162"/>
            <a:ext cx="8686800" cy="5046898"/>
          </a:xfrm>
        </p:spPr>
        <p:txBody>
          <a:bodyPr>
            <a:normAutofit fontScale="85000" lnSpcReduction="20000"/>
          </a:bodyPr>
          <a:lstStyle/>
          <a:p>
            <a:r>
              <a:rPr lang="en-US" b="1" dirty="0" smtClean="0"/>
              <a:t>Individuals: </a:t>
            </a:r>
            <a:r>
              <a:rPr lang="en-US" dirty="0" smtClean="0"/>
              <a:t>Each individual sample member</a:t>
            </a:r>
          </a:p>
          <a:p>
            <a:r>
              <a:rPr lang="en-US" b="1" dirty="0" smtClean="0"/>
              <a:t>Households: </a:t>
            </a:r>
            <a:r>
              <a:rPr lang="en-US" dirty="0" smtClean="0"/>
              <a:t>“a group of persons who occupy a housing unit”</a:t>
            </a:r>
          </a:p>
          <a:p>
            <a:pPr lvl="1"/>
            <a:r>
              <a:rPr lang="en-US" dirty="0" smtClean="0"/>
              <a:t>Includes: Families, a group of friends sharing a house, two unrelated families, co-housed, an unmarried mother and boyfriend</a:t>
            </a:r>
          </a:p>
          <a:p>
            <a:r>
              <a:rPr lang="en-US" b="1" dirty="0" smtClean="0"/>
              <a:t>Family: </a:t>
            </a:r>
            <a:r>
              <a:rPr lang="en-US" dirty="0" smtClean="0"/>
              <a:t>2+ people related by birth, marriage, or adoption who reside together</a:t>
            </a:r>
          </a:p>
          <a:p>
            <a:pPr lvl="1"/>
            <a:r>
              <a:rPr lang="en-US" dirty="0" smtClean="0"/>
              <a:t>See any potential problems here, given family complexity?</a:t>
            </a:r>
          </a:p>
          <a:p>
            <a:pPr lvl="1"/>
            <a:r>
              <a:rPr lang="en-US" dirty="0" smtClean="0"/>
              <a:t>Easier to focus on dyads (mother/child) or a focal person</a:t>
            </a:r>
          </a:p>
          <a:p>
            <a:r>
              <a:rPr lang="en-US" b="1" dirty="0" smtClean="0"/>
              <a:t>Related subfamily: </a:t>
            </a:r>
            <a:r>
              <a:rPr lang="en-US" dirty="0" smtClean="0"/>
              <a:t>A nuclear family related to, but not including the household reference person</a:t>
            </a:r>
          </a:p>
          <a:p>
            <a:r>
              <a:rPr lang="en-US" b="1" dirty="0" smtClean="0"/>
              <a:t>Unrelated subfamily: </a:t>
            </a:r>
            <a:r>
              <a:rPr lang="en-US" dirty="0" smtClean="0"/>
              <a:t>A nuclear family that is not related to the household reference person</a:t>
            </a:r>
          </a:p>
          <a:p>
            <a:r>
              <a:rPr lang="en-US" b="1" dirty="0" smtClean="0"/>
              <a:t>Note: </a:t>
            </a:r>
            <a:r>
              <a:rPr lang="en-US" dirty="0" smtClean="0"/>
              <a:t>For all but the individual-level, you will have *multiple records* in a reference month for each member of the unit</a:t>
            </a:r>
          </a:p>
          <a:p>
            <a:endParaRPr lang="en-US" dirty="0"/>
          </a:p>
        </p:txBody>
      </p:sp>
    </p:spTree>
    <p:extLst>
      <p:ext uri="{BB962C8B-B14F-4D97-AF65-F5344CB8AC3E}">
        <p14:creationId xmlns:p14="http://schemas.microsoft.com/office/powerpoint/2010/main" val="95218097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39250"/>
          </a:xfrm>
        </p:spPr>
        <p:txBody>
          <a:bodyPr/>
          <a:lstStyle/>
          <a:p>
            <a:r>
              <a:rPr lang="en-US" sz="4000" dirty="0" smtClean="0"/>
              <a:t>Identifying Your Unit of Analysis</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07053982"/>
              </p:ext>
            </p:extLst>
          </p:nvPr>
        </p:nvGraphicFramePr>
        <p:xfrm>
          <a:off x="304800" y="1107974"/>
          <a:ext cx="8686800" cy="4668519"/>
        </p:xfrm>
        <a:graphic>
          <a:graphicData uri="http://schemas.openxmlformats.org/drawingml/2006/table">
            <a:tbl>
              <a:tblPr firstRow="1" bandRow="1">
                <a:tableStyleId>{5C22544A-7EE6-4342-B048-85BDC9FD1C3A}</a:tableStyleId>
              </a:tblPr>
              <a:tblGrid>
                <a:gridCol w="3076463"/>
                <a:gridCol w="2714737"/>
                <a:gridCol w="2895600"/>
              </a:tblGrid>
              <a:tr h="370840">
                <a:tc>
                  <a:txBody>
                    <a:bodyPr/>
                    <a:lstStyle/>
                    <a:p>
                      <a:r>
                        <a:rPr lang="en-US" dirty="0" smtClean="0"/>
                        <a:t>Unit</a:t>
                      </a:r>
                      <a:r>
                        <a:rPr lang="en-US" baseline="0" dirty="0" smtClean="0"/>
                        <a:t> of Analysis</a:t>
                      </a:r>
                      <a:endParaRPr lang="en-US" dirty="0"/>
                    </a:p>
                  </a:txBody>
                  <a:tcPr/>
                </a:tc>
                <a:tc>
                  <a:txBody>
                    <a:bodyPr/>
                    <a:lstStyle/>
                    <a:p>
                      <a:r>
                        <a:rPr lang="en-US" dirty="0" smtClean="0"/>
                        <a:t>Unique</a:t>
                      </a:r>
                      <a:r>
                        <a:rPr lang="en-US" baseline="0" dirty="0" smtClean="0"/>
                        <a:t> Identifier</a:t>
                      </a:r>
                      <a:endParaRPr lang="en-US" dirty="0"/>
                    </a:p>
                  </a:txBody>
                  <a:tcPr/>
                </a:tc>
                <a:tc>
                  <a:txBody>
                    <a:bodyPr/>
                    <a:lstStyle/>
                    <a:p>
                      <a:r>
                        <a:rPr lang="en-US" dirty="0" smtClean="0"/>
                        <a:t>Description</a:t>
                      </a:r>
                      <a:endParaRPr lang="en-US" dirty="0"/>
                    </a:p>
                  </a:txBody>
                  <a:tcPr/>
                </a:tc>
              </a:tr>
              <a:tr h="370840">
                <a:tc>
                  <a:txBody>
                    <a:bodyPr/>
                    <a:lstStyle/>
                    <a:p>
                      <a:r>
                        <a:rPr lang="en-US" dirty="0" smtClean="0"/>
                        <a:t>Individual (&gt;= 1996)</a:t>
                      </a:r>
                      <a:endParaRPr lang="en-US" dirty="0"/>
                    </a:p>
                  </a:txBody>
                  <a:tcPr/>
                </a:tc>
                <a:tc>
                  <a:txBody>
                    <a:bodyPr/>
                    <a:lstStyle/>
                    <a:p>
                      <a:r>
                        <a:rPr lang="en-US" dirty="0" err="1" smtClean="0"/>
                        <a:t>ssuid</a:t>
                      </a:r>
                      <a:r>
                        <a:rPr lang="en-US" dirty="0" smtClean="0"/>
                        <a:t> +</a:t>
                      </a:r>
                      <a:r>
                        <a:rPr lang="en-US" baseline="0" dirty="0" smtClean="0"/>
                        <a:t> </a:t>
                      </a:r>
                      <a:r>
                        <a:rPr lang="en-US" dirty="0" err="1" smtClean="0"/>
                        <a:t>epppnum</a:t>
                      </a:r>
                      <a:endParaRPr lang="en-US" dirty="0"/>
                    </a:p>
                  </a:txBody>
                  <a:tcPr/>
                </a:tc>
                <a:tc>
                  <a:txBody>
                    <a:bodyPr/>
                    <a:lstStyle/>
                    <a:p>
                      <a:r>
                        <a:rPr lang="en-US" dirty="0" smtClean="0"/>
                        <a:t>sampling unit ID</a:t>
                      </a:r>
                      <a:r>
                        <a:rPr lang="en-US" baseline="0" dirty="0" smtClean="0"/>
                        <a:t> + person number</a:t>
                      </a:r>
                      <a:endParaRPr lang="en-US" dirty="0"/>
                    </a:p>
                  </a:txBody>
                  <a:tcPr/>
                </a:tc>
              </a:tr>
              <a:tr h="370840">
                <a:tc>
                  <a:txBody>
                    <a:bodyPr/>
                    <a:lstStyle/>
                    <a:p>
                      <a:r>
                        <a:rPr lang="en-US" dirty="0" smtClean="0"/>
                        <a:t>Individual (&lt; 1996 panel)</a:t>
                      </a:r>
                      <a:endParaRPr lang="en-US" dirty="0"/>
                    </a:p>
                  </a:txBody>
                  <a:tcPr/>
                </a:tc>
                <a:tc>
                  <a:txBody>
                    <a:bodyPr/>
                    <a:lstStyle/>
                    <a:p>
                      <a:r>
                        <a:rPr lang="en-US" dirty="0" err="1" smtClean="0"/>
                        <a:t>suid</a:t>
                      </a:r>
                      <a:r>
                        <a:rPr lang="en-US" baseline="0" dirty="0" smtClean="0"/>
                        <a:t> + entry + </a:t>
                      </a:r>
                      <a:r>
                        <a:rPr lang="en-US" baseline="0" dirty="0" err="1" smtClean="0"/>
                        <a:t>pnum</a:t>
                      </a:r>
                      <a:endParaRPr lang="en-US" dirty="0"/>
                    </a:p>
                  </a:txBody>
                  <a:tcPr/>
                </a:tc>
                <a:tc>
                  <a:txBody>
                    <a:bodyPr/>
                    <a:lstStyle/>
                    <a:p>
                      <a:r>
                        <a:rPr lang="en-US" dirty="0" smtClean="0"/>
                        <a:t>sampling unit + entry</a:t>
                      </a:r>
                      <a:r>
                        <a:rPr lang="en-US" baseline="0" dirty="0" smtClean="0"/>
                        <a:t> address + person number</a:t>
                      </a:r>
                      <a:endParaRPr lang="en-US" dirty="0"/>
                    </a:p>
                  </a:txBody>
                  <a:tcPr/>
                </a:tc>
              </a:tr>
              <a:tr h="370840">
                <a:tc>
                  <a:txBody>
                    <a:bodyPr/>
                    <a:lstStyle/>
                    <a:p>
                      <a:r>
                        <a:rPr lang="en-US" dirty="0" smtClean="0"/>
                        <a:t>Household</a:t>
                      </a:r>
                      <a:endParaRPr lang="en-US" dirty="0"/>
                    </a:p>
                  </a:txBody>
                  <a:tcPr/>
                </a:tc>
                <a:tc>
                  <a:txBody>
                    <a:bodyPr/>
                    <a:lstStyle/>
                    <a:p>
                      <a:r>
                        <a:rPr lang="en-US" dirty="0" err="1" smtClean="0"/>
                        <a:t>ssuid</a:t>
                      </a:r>
                      <a:r>
                        <a:rPr lang="en-US" dirty="0" smtClean="0"/>
                        <a:t> + </a:t>
                      </a:r>
                      <a:r>
                        <a:rPr lang="en-US" dirty="0" err="1" smtClean="0"/>
                        <a:t>shhadid</a:t>
                      </a:r>
                      <a:endParaRPr lang="en-US" dirty="0"/>
                    </a:p>
                  </a:txBody>
                  <a:tcPr/>
                </a:tc>
                <a:tc>
                  <a:txBody>
                    <a:bodyPr/>
                    <a:lstStyle/>
                    <a:p>
                      <a:r>
                        <a:rPr lang="en-US" dirty="0" smtClean="0"/>
                        <a:t>sampling</a:t>
                      </a:r>
                      <a:r>
                        <a:rPr lang="en-US" baseline="0" dirty="0" smtClean="0"/>
                        <a:t> unit ID + current address ID</a:t>
                      </a:r>
                      <a:endParaRPr lang="en-US" dirty="0"/>
                    </a:p>
                  </a:txBody>
                  <a:tcPr/>
                </a:tc>
              </a:tr>
              <a:tr h="370840">
                <a:tc>
                  <a:txBody>
                    <a:bodyPr/>
                    <a:lstStyle/>
                    <a:p>
                      <a:r>
                        <a:rPr lang="en-US" dirty="0" smtClean="0"/>
                        <a:t>Family</a:t>
                      </a:r>
                      <a:endParaRPr lang="en-US" dirty="0"/>
                    </a:p>
                  </a:txBody>
                  <a:tcPr/>
                </a:tc>
                <a:tc>
                  <a:txBody>
                    <a:bodyPr/>
                    <a:lstStyle/>
                    <a:p>
                      <a:r>
                        <a:rPr lang="en-US" dirty="0" err="1" smtClean="0"/>
                        <a:t>ssuid</a:t>
                      </a:r>
                      <a:r>
                        <a:rPr lang="en-US" dirty="0" smtClean="0"/>
                        <a:t> + </a:t>
                      </a:r>
                      <a:r>
                        <a:rPr lang="en-US" dirty="0" err="1" smtClean="0"/>
                        <a:t>shhadid</a:t>
                      </a:r>
                      <a:r>
                        <a:rPr lang="en-US" dirty="0" smtClean="0"/>
                        <a:t> + fid</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sampling</a:t>
                      </a:r>
                      <a:r>
                        <a:rPr lang="en-US" baseline="0" dirty="0" smtClean="0"/>
                        <a:t> unit ID + current address ID + family ID</a:t>
                      </a:r>
                      <a:endParaRPr lang="en-US" dirty="0" smtClean="0"/>
                    </a:p>
                  </a:txBody>
                  <a:tcPr/>
                </a:tc>
              </a:tr>
              <a:tr h="370840">
                <a:tc>
                  <a:txBody>
                    <a:bodyPr/>
                    <a:lstStyle/>
                    <a:p>
                      <a:r>
                        <a:rPr lang="en-US" dirty="0" smtClean="0"/>
                        <a:t>Subfamily</a:t>
                      </a:r>
                      <a:endParaRPr lang="en-US" dirty="0"/>
                    </a:p>
                  </a:txBody>
                  <a:tcPr/>
                </a:tc>
                <a:tc>
                  <a:txBody>
                    <a:bodyPr/>
                    <a:lstStyle/>
                    <a:p>
                      <a:r>
                        <a:rPr lang="en-US" dirty="0" err="1" smtClean="0"/>
                        <a:t>ssuid</a:t>
                      </a:r>
                      <a:r>
                        <a:rPr lang="en-US" dirty="0" smtClean="0"/>
                        <a:t> + </a:t>
                      </a:r>
                      <a:r>
                        <a:rPr lang="en-US" dirty="0" err="1" smtClean="0"/>
                        <a:t>shhadid</a:t>
                      </a:r>
                      <a:r>
                        <a:rPr lang="en-US" dirty="0" smtClean="0"/>
                        <a:t> + </a:t>
                      </a:r>
                      <a:r>
                        <a:rPr lang="en-US" dirty="0" err="1" smtClean="0"/>
                        <a:t>rsid</a:t>
                      </a:r>
                      <a:endParaRPr lang="en-US" dirty="0"/>
                    </a:p>
                  </a:txBody>
                  <a:tcPr/>
                </a:tc>
                <a:tc>
                  <a:txBody>
                    <a:bodyPr/>
                    <a:lstStyle/>
                    <a:p>
                      <a:r>
                        <a:rPr lang="en-US" dirty="0" smtClean="0"/>
                        <a:t>Sampling unit</a:t>
                      </a:r>
                      <a:r>
                        <a:rPr lang="en-US" baseline="0" dirty="0" smtClean="0"/>
                        <a:t> ID + current address ID + family ID for related/unrelated subfamilies</a:t>
                      </a:r>
                      <a:endParaRPr lang="en-US" dirty="0"/>
                    </a:p>
                  </a:txBody>
                  <a:tcPr/>
                </a:tc>
              </a:tr>
            </a:tbl>
          </a:graphicData>
        </a:graphic>
      </p:graphicFrame>
      <p:sp>
        <p:nvSpPr>
          <p:cNvPr id="5" name="TextBox 4"/>
          <p:cNvSpPr txBox="1"/>
          <p:nvPr/>
        </p:nvSpPr>
        <p:spPr>
          <a:xfrm>
            <a:off x="304801" y="5776493"/>
            <a:ext cx="8686800" cy="923330"/>
          </a:xfrm>
          <a:prstGeom prst="rect">
            <a:avLst/>
          </a:prstGeom>
          <a:noFill/>
        </p:spPr>
        <p:txBody>
          <a:bodyPr wrap="square" rtlCol="0">
            <a:spAutoFit/>
          </a:bodyPr>
          <a:lstStyle/>
          <a:p>
            <a:r>
              <a:rPr lang="en-US" dirty="0" smtClean="0"/>
              <a:t>Good practice to add </a:t>
            </a:r>
            <a:r>
              <a:rPr lang="en-US" dirty="0" err="1" smtClean="0"/>
              <a:t>spanel</a:t>
            </a:r>
            <a:r>
              <a:rPr lang="en-US" dirty="0" smtClean="0"/>
              <a:t> to any identifier when stacking panels</a:t>
            </a:r>
          </a:p>
          <a:p>
            <a:r>
              <a:rPr lang="en-US" dirty="0" smtClean="0"/>
              <a:t>NOTE: Family IDs do not stay constant across months, so you can’t use the identifier to track a specific family from month-to-month</a:t>
            </a:r>
          </a:p>
        </p:txBody>
      </p:sp>
    </p:spTree>
    <p:extLst>
      <p:ext uri="{BB962C8B-B14F-4D97-AF65-F5344CB8AC3E}">
        <p14:creationId xmlns:p14="http://schemas.microsoft.com/office/powerpoint/2010/main" val="121463520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Unit of Analysis:</a:t>
            </a:r>
            <a:br>
              <a:rPr lang="en-US" sz="3600" dirty="0" smtClean="0"/>
            </a:br>
            <a:r>
              <a:rPr lang="en-US" sz="3600" dirty="0" smtClean="0"/>
              <a:t>What Observations do you Need?</a:t>
            </a:r>
            <a:endParaRPr lang="en-US" sz="3600" dirty="0"/>
          </a:p>
        </p:txBody>
      </p:sp>
      <p:sp>
        <p:nvSpPr>
          <p:cNvPr id="3" name="Content Placeholder 2"/>
          <p:cNvSpPr>
            <a:spLocks noGrp="1"/>
          </p:cNvSpPr>
          <p:nvPr>
            <p:ph idx="1"/>
          </p:nvPr>
        </p:nvSpPr>
        <p:spPr>
          <a:xfrm>
            <a:off x="549275" y="1600201"/>
            <a:ext cx="8042276" cy="4886690"/>
          </a:xfrm>
        </p:spPr>
        <p:txBody>
          <a:bodyPr>
            <a:normAutofit fontScale="92500" lnSpcReduction="20000"/>
          </a:bodyPr>
          <a:lstStyle/>
          <a:p>
            <a:r>
              <a:rPr lang="en-US" b="1" dirty="0" smtClean="0"/>
              <a:t>Individuals: </a:t>
            </a:r>
            <a:r>
              <a:rPr lang="en-US" dirty="0" smtClean="0"/>
              <a:t>Keep all respondent observations in your sample universe</a:t>
            </a:r>
          </a:p>
          <a:p>
            <a:r>
              <a:rPr lang="en-US" b="1" dirty="0" smtClean="0"/>
              <a:t>Households: </a:t>
            </a:r>
            <a:r>
              <a:rPr lang="en-US" dirty="0" smtClean="0"/>
              <a:t>Keep 1 observation per household</a:t>
            </a:r>
          </a:p>
          <a:p>
            <a:pPr lvl="1"/>
            <a:r>
              <a:rPr lang="en-US" dirty="0" smtClean="0"/>
              <a:t>Household heads are the “owner or renter of note”</a:t>
            </a:r>
          </a:p>
          <a:p>
            <a:pPr lvl="1"/>
            <a:r>
              <a:rPr lang="en-US" dirty="0" smtClean="0"/>
              <a:t>Can change from month-to-month</a:t>
            </a:r>
          </a:p>
          <a:p>
            <a:pPr lvl="1"/>
            <a:r>
              <a:rPr lang="en-US" dirty="0" smtClean="0"/>
              <a:t>Use </a:t>
            </a:r>
            <a:r>
              <a:rPr lang="en-US" dirty="0" err="1"/>
              <a:t>errp</a:t>
            </a:r>
            <a:r>
              <a:rPr lang="en-US" dirty="0"/>
              <a:t> = 1 | </a:t>
            </a:r>
            <a:r>
              <a:rPr lang="en-US" dirty="0" smtClean="0"/>
              <a:t>2, or</a:t>
            </a:r>
            <a:endParaRPr lang="en-US" dirty="0"/>
          </a:p>
          <a:p>
            <a:pPr lvl="1"/>
            <a:r>
              <a:rPr lang="en-US" dirty="0" smtClean="0"/>
              <a:t>household head number, </a:t>
            </a:r>
            <a:r>
              <a:rPr lang="en-US" dirty="0" err="1" smtClean="0"/>
              <a:t>ehrefper</a:t>
            </a:r>
            <a:r>
              <a:rPr lang="en-US" dirty="0" smtClean="0"/>
              <a:t> = </a:t>
            </a:r>
            <a:r>
              <a:rPr lang="en-US" dirty="0" err="1" smtClean="0"/>
              <a:t>epppnum</a:t>
            </a:r>
            <a:endParaRPr lang="en-US" dirty="0" smtClean="0"/>
          </a:p>
          <a:p>
            <a:pPr lvl="1"/>
            <a:r>
              <a:rPr lang="en-US" dirty="0"/>
              <a:t>Make sure characters match each </a:t>
            </a:r>
            <a:r>
              <a:rPr lang="en-US" dirty="0" smtClean="0"/>
              <a:t>other</a:t>
            </a:r>
          </a:p>
          <a:p>
            <a:r>
              <a:rPr lang="en-US" b="1" dirty="0" smtClean="0"/>
              <a:t>Families: </a:t>
            </a:r>
            <a:r>
              <a:rPr lang="en-US" dirty="0" smtClean="0"/>
              <a:t>Keep 1 observation per family </a:t>
            </a:r>
          </a:p>
          <a:p>
            <a:pPr lvl="1"/>
            <a:r>
              <a:rPr lang="en-US" dirty="0" err="1" smtClean="0"/>
              <a:t>efrefper</a:t>
            </a:r>
            <a:r>
              <a:rPr lang="en-US" dirty="0" smtClean="0"/>
              <a:t> = </a:t>
            </a:r>
            <a:r>
              <a:rPr lang="en-US" dirty="0" err="1" smtClean="0"/>
              <a:t>epppnum</a:t>
            </a:r>
            <a:endParaRPr lang="en-US" dirty="0"/>
          </a:p>
          <a:p>
            <a:pPr lvl="1"/>
            <a:r>
              <a:rPr lang="en-US" dirty="0" smtClean="0"/>
              <a:t>Same process for subfamilies (</a:t>
            </a:r>
            <a:r>
              <a:rPr lang="en-US" dirty="0" err="1" smtClean="0"/>
              <a:t>esfrfper</a:t>
            </a:r>
            <a:r>
              <a:rPr lang="en-US" dirty="0" smtClean="0"/>
              <a:t>)</a:t>
            </a:r>
          </a:p>
          <a:p>
            <a:r>
              <a:rPr lang="en-US" dirty="0" smtClean="0"/>
              <a:t>Household/family/subfamily variables are recorded in each sample member’s observation, making life easier</a:t>
            </a:r>
          </a:p>
        </p:txBody>
      </p:sp>
    </p:spTree>
    <p:extLst>
      <p:ext uri="{BB962C8B-B14F-4D97-AF65-F5344CB8AC3E}">
        <p14:creationId xmlns:p14="http://schemas.microsoft.com/office/powerpoint/2010/main" val="321817390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Ordering Observations Chronologically</a:t>
            </a:r>
            <a:endParaRPr lang="en-US" sz="4000" dirty="0"/>
          </a:p>
        </p:txBody>
      </p:sp>
      <p:sp>
        <p:nvSpPr>
          <p:cNvPr id="3" name="Content Placeholder 2"/>
          <p:cNvSpPr>
            <a:spLocks noGrp="1"/>
          </p:cNvSpPr>
          <p:nvPr>
            <p:ph idx="1"/>
          </p:nvPr>
        </p:nvSpPr>
        <p:spPr>
          <a:xfrm>
            <a:off x="549275" y="1600200"/>
            <a:ext cx="8042276" cy="4646435"/>
          </a:xfrm>
        </p:spPr>
        <p:txBody>
          <a:bodyPr>
            <a:normAutofit fontScale="92500"/>
          </a:bodyPr>
          <a:lstStyle/>
          <a:p>
            <a:r>
              <a:rPr lang="en-US" dirty="0" smtClean="0"/>
              <a:t>A respondent’s observations are ordered by:</a:t>
            </a:r>
          </a:p>
          <a:p>
            <a:pPr lvl="1"/>
            <a:r>
              <a:rPr lang="en-US" dirty="0" smtClean="0"/>
              <a:t>WAVE (</a:t>
            </a:r>
            <a:r>
              <a:rPr lang="en-US" dirty="0" err="1" smtClean="0"/>
              <a:t>swave</a:t>
            </a:r>
            <a:r>
              <a:rPr lang="en-US" dirty="0" smtClean="0"/>
              <a:t>), then REFERENCE MONTH (</a:t>
            </a:r>
            <a:r>
              <a:rPr lang="en-US" dirty="0" err="1" smtClean="0"/>
              <a:t>srefmon</a:t>
            </a:r>
            <a:r>
              <a:rPr lang="en-US" dirty="0" smtClean="0"/>
              <a:t>)</a:t>
            </a:r>
          </a:p>
          <a:p>
            <a:pPr lvl="1"/>
            <a:r>
              <a:rPr lang="en-US" dirty="0" smtClean="0"/>
              <a:t>Sort </a:t>
            </a:r>
            <a:r>
              <a:rPr lang="en-US" dirty="0" err="1" smtClean="0"/>
              <a:t>ssuid</a:t>
            </a:r>
            <a:r>
              <a:rPr lang="en-US" dirty="0" smtClean="0"/>
              <a:t> </a:t>
            </a:r>
            <a:r>
              <a:rPr lang="en-US" dirty="0" err="1" smtClean="0"/>
              <a:t>epppnum</a:t>
            </a:r>
            <a:r>
              <a:rPr lang="en-US" dirty="0" smtClean="0"/>
              <a:t> </a:t>
            </a:r>
            <a:r>
              <a:rPr lang="en-US" dirty="0" err="1" smtClean="0"/>
              <a:t>swave</a:t>
            </a:r>
            <a:r>
              <a:rPr lang="en-US" dirty="0" smtClean="0"/>
              <a:t> </a:t>
            </a:r>
            <a:r>
              <a:rPr lang="en-US" dirty="0" err="1" smtClean="0"/>
              <a:t>srefmon</a:t>
            </a:r>
            <a:r>
              <a:rPr lang="en-US" dirty="0" smtClean="0"/>
              <a:t> to order your dataset by unique respondent, then observations chronologically</a:t>
            </a:r>
            <a:endParaRPr lang="en-US" dirty="0"/>
          </a:p>
          <a:p>
            <a:r>
              <a:rPr lang="en-US" dirty="0" smtClean="0"/>
              <a:t>Note that in any given </a:t>
            </a:r>
            <a:r>
              <a:rPr lang="en-US" u="sng" dirty="0" smtClean="0"/>
              <a:t>reference month</a:t>
            </a:r>
            <a:r>
              <a:rPr lang="en-US" dirty="0" smtClean="0"/>
              <a:t>, observations coming from </a:t>
            </a:r>
            <a:r>
              <a:rPr lang="en-US" u="sng" dirty="0" smtClean="0"/>
              <a:t>4 calendar months</a:t>
            </a:r>
          </a:p>
          <a:p>
            <a:r>
              <a:rPr lang="en-US" dirty="0" smtClean="0"/>
              <a:t>Can also order observations by calendar month and year</a:t>
            </a:r>
          </a:p>
          <a:p>
            <a:pPr lvl="1"/>
            <a:r>
              <a:rPr lang="en-US" dirty="0" err="1"/>
              <a:t>r</a:t>
            </a:r>
            <a:r>
              <a:rPr lang="en-US" dirty="0" err="1" smtClean="0"/>
              <a:t>hcalmn</a:t>
            </a:r>
            <a:r>
              <a:rPr lang="en-US" dirty="0" smtClean="0"/>
              <a:t> = Calendar month</a:t>
            </a:r>
          </a:p>
          <a:p>
            <a:pPr lvl="1"/>
            <a:r>
              <a:rPr lang="en-US" dirty="0" err="1" smtClean="0"/>
              <a:t>rhcalyr</a:t>
            </a:r>
            <a:r>
              <a:rPr lang="en-US" dirty="0" smtClean="0"/>
              <a:t> = Calendar year</a:t>
            </a:r>
          </a:p>
          <a:p>
            <a:pPr lvl="1"/>
            <a:r>
              <a:rPr lang="en-US" smtClean="0"/>
              <a:t>Note </a:t>
            </a:r>
            <a:r>
              <a:rPr lang="en-US" dirty="0" smtClean="0"/>
              <a:t>that in any given </a:t>
            </a:r>
            <a:r>
              <a:rPr lang="en-US" u="sng" dirty="0" smtClean="0"/>
              <a:t>calendar month</a:t>
            </a:r>
            <a:r>
              <a:rPr lang="en-US" dirty="0" smtClean="0"/>
              <a:t>, observations are coming from </a:t>
            </a:r>
            <a:r>
              <a:rPr lang="en-US" u="sng" dirty="0" smtClean="0"/>
              <a:t>4 reference months</a:t>
            </a:r>
          </a:p>
          <a:p>
            <a:endParaRPr lang="en-US" dirty="0"/>
          </a:p>
        </p:txBody>
      </p:sp>
    </p:spTree>
    <p:extLst>
      <p:ext uri="{BB962C8B-B14F-4D97-AF65-F5344CB8AC3E}">
        <p14:creationId xmlns:p14="http://schemas.microsoft.com/office/powerpoint/2010/main" val="306086866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7"/>
            <a:ext cx="8042276" cy="904928"/>
          </a:xfrm>
        </p:spPr>
        <p:txBody>
          <a:bodyPr/>
          <a:lstStyle/>
          <a:p>
            <a:r>
              <a:rPr lang="en-US" sz="4200" dirty="0" smtClean="0"/>
              <a:t>Creating a Year-Month Marker</a:t>
            </a:r>
            <a:endParaRPr lang="en-US" sz="4200" dirty="0"/>
          </a:p>
        </p:txBody>
      </p:sp>
      <p:sp>
        <p:nvSpPr>
          <p:cNvPr id="3" name="Content Placeholder 2"/>
          <p:cNvSpPr>
            <a:spLocks noGrp="1"/>
          </p:cNvSpPr>
          <p:nvPr>
            <p:ph idx="1"/>
          </p:nvPr>
        </p:nvSpPr>
        <p:spPr>
          <a:xfrm>
            <a:off x="304800" y="1296745"/>
            <a:ext cx="8686800" cy="5046898"/>
          </a:xfrm>
        </p:spPr>
        <p:txBody>
          <a:bodyPr>
            <a:noAutofit/>
          </a:bodyPr>
          <a:lstStyle/>
          <a:p>
            <a:r>
              <a:rPr lang="en-US" sz="1800" dirty="0" smtClean="0"/>
              <a:t>Syntax by Matt Rutledge</a:t>
            </a:r>
          </a:p>
          <a:p>
            <a:pPr lvl="1"/>
            <a:r>
              <a:rPr lang="en-US" sz="1800" dirty="0" smtClean="0"/>
              <a:t>He uses </a:t>
            </a:r>
            <a:r>
              <a:rPr lang="en-US" sz="1800" dirty="0" err="1" smtClean="0"/>
              <a:t>Stata’s</a:t>
            </a:r>
            <a:r>
              <a:rPr lang="en-US" sz="1800" dirty="0" smtClean="0"/>
              <a:t> time series functions now, but I still find this syntax useful</a:t>
            </a:r>
            <a:endParaRPr lang="en-US" sz="1800" dirty="0"/>
          </a:p>
          <a:p>
            <a:pPr marL="0" indent="0">
              <a:buNone/>
            </a:pPr>
            <a:r>
              <a:rPr lang="en-US" sz="1800" dirty="0" smtClean="0"/>
              <a:t>/* Reformat month and year variables to make one time-marking variable */</a:t>
            </a:r>
          </a:p>
          <a:p>
            <a:pPr marL="0" indent="0">
              <a:buNone/>
            </a:pPr>
            <a:r>
              <a:rPr lang="en-US" sz="1800" dirty="0" smtClean="0"/>
              <a:t>	</a:t>
            </a:r>
            <a:r>
              <a:rPr lang="en-US" sz="1800" b="1" dirty="0" smtClean="0">
                <a:latin typeface="Courier"/>
                <a:cs typeface="Courier"/>
              </a:rPr>
              <a:t>#</a:t>
            </a:r>
            <a:r>
              <a:rPr lang="en-US" sz="1800" b="1" dirty="0">
                <a:latin typeface="Courier"/>
                <a:cs typeface="Courier"/>
              </a:rPr>
              <a:t>delimit</a:t>
            </a:r>
            <a:r>
              <a:rPr lang="en-US" sz="1800" b="1" dirty="0" smtClean="0">
                <a:latin typeface="Courier"/>
                <a:cs typeface="Courier"/>
              </a:rPr>
              <a:t>;</a:t>
            </a:r>
          </a:p>
          <a:p>
            <a:pPr marL="0" indent="0">
              <a:buNone/>
            </a:pPr>
            <a:r>
              <a:rPr lang="en-US" sz="1800" b="1" dirty="0" smtClean="0">
                <a:latin typeface="Courier"/>
                <a:cs typeface="Courier"/>
              </a:rPr>
              <a:t>	gen zero = 0;</a:t>
            </a:r>
          </a:p>
          <a:p>
            <a:pPr marL="0" indent="0">
              <a:buNone/>
            </a:pPr>
            <a:r>
              <a:rPr lang="en-US" sz="1800" b="1" dirty="0" smtClean="0">
                <a:latin typeface="Courier"/>
                <a:cs typeface="Courier"/>
              </a:rPr>
              <a:t>	</a:t>
            </a:r>
            <a:r>
              <a:rPr lang="en-US" sz="1800" b="1" dirty="0" err="1" smtClean="0">
                <a:latin typeface="Courier"/>
                <a:cs typeface="Courier"/>
              </a:rPr>
              <a:t>egen</a:t>
            </a:r>
            <a:r>
              <a:rPr lang="en-US" sz="1800" b="1" dirty="0" smtClean="0">
                <a:latin typeface="Courier"/>
                <a:cs typeface="Courier"/>
              </a:rPr>
              <a:t> </a:t>
            </a:r>
            <a:r>
              <a:rPr lang="en-US" sz="1800" b="1" dirty="0" err="1" smtClean="0">
                <a:latin typeface="Courier"/>
                <a:cs typeface="Courier"/>
              </a:rPr>
              <a:t>tempmo</a:t>
            </a:r>
            <a:r>
              <a:rPr lang="en-US" sz="1800" b="1" dirty="0" smtClean="0">
                <a:latin typeface="Courier"/>
                <a:cs typeface="Courier"/>
              </a:rPr>
              <a:t> = </a:t>
            </a:r>
            <a:r>
              <a:rPr lang="en-US" sz="1800" b="1" dirty="0" err="1" smtClean="0">
                <a:latin typeface="Courier"/>
                <a:cs typeface="Courier"/>
              </a:rPr>
              <a:t>concat</a:t>
            </a:r>
            <a:r>
              <a:rPr lang="en-US" sz="1800" b="1" dirty="0" smtClean="0">
                <a:latin typeface="Courier"/>
                <a:cs typeface="Courier"/>
              </a:rPr>
              <a:t>(zero </a:t>
            </a:r>
            <a:r>
              <a:rPr lang="en-US" sz="1800" b="1" dirty="0" err="1" smtClean="0">
                <a:latin typeface="Courier"/>
                <a:cs typeface="Courier"/>
              </a:rPr>
              <a:t>rhcalmn</a:t>
            </a:r>
            <a:r>
              <a:rPr lang="en-US" sz="1800" b="1" dirty="0" smtClean="0">
                <a:latin typeface="Courier"/>
                <a:cs typeface="Courier"/>
              </a:rPr>
              <a:t>);</a:t>
            </a:r>
          </a:p>
          <a:p>
            <a:pPr marL="0" indent="0">
              <a:buNone/>
            </a:pPr>
            <a:r>
              <a:rPr lang="en-US" sz="1800" b="1" dirty="0" smtClean="0">
                <a:latin typeface="Courier"/>
                <a:cs typeface="Courier"/>
              </a:rPr>
              <a:t>	</a:t>
            </a:r>
            <a:r>
              <a:rPr lang="en-US" sz="1800" b="1" dirty="0" err="1" smtClean="0">
                <a:latin typeface="Courier"/>
                <a:cs typeface="Courier"/>
              </a:rPr>
              <a:t>tostring</a:t>
            </a:r>
            <a:r>
              <a:rPr lang="en-US" sz="1800" b="1" dirty="0" smtClean="0">
                <a:latin typeface="Courier"/>
                <a:cs typeface="Courier"/>
              </a:rPr>
              <a:t> </a:t>
            </a:r>
            <a:r>
              <a:rPr lang="en-US" sz="1800" b="1" dirty="0" err="1" smtClean="0">
                <a:latin typeface="Courier"/>
                <a:cs typeface="Courier"/>
              </a:rPr>
              <a:t>rhcalmn</a:t>
            </a:r>
            <a:r>
              <a:rPr lang="en-US" sz="1800" b="1" dirty="0" smtClean="0">
                <a:latin typeface="Courier"/>
                <a:cs typeface="Courier"/>
              </a:rPr>
              <a:t>, generate(rhcalmn2);</a:t>
            </a:r>
          </a:p>
          <a:p>
            <a:pPr marL="0" indent="0">
              <a:buNone/>
            </a:pPr>
            <a:r>
              <a:rPr lang="en-US" sz="1800" b="1" dirty="0" smtClean="0">
                <a:latin typeface="Courier"/>
                <a:cs typeface="Courier"/>
              </a:rPr>
              <a:t>	replace </a:t>
            </a:r>
            <a:r>
              <a:rPr lang="en-US" sz="1800" b="1" dirty="0" err="1" smtClean="0">
                <a:latin typeface="Courier"/>
                <a:cs typeface="Courier"/>
              </a:rPr>
              <a:t>tempmo</a:t>
            </a:r>
            <a:r>
              <a:rPr lang="en-US" sz="1800" b="1" dirty="0" smtClean="0">
                <a:latin typeface="Courier"/>
                <a:cs typeface="Courier"/>
              </a:rPr>
              <a:t> = rhcalmn2 if </a:t>
            </a:r>
            <a:r>
              <a:rPr lang="en-US" sz="1800" b="1" dirty="0" err="1" smtClean="0">
                <a:latin typeface="Courier"/>
                <a:cs typeface="Courier"/>
              </a:rPr>
              <a:t>rhcalmn</a:t>
            </a:r>
            <a:r>
              <a:rPr lang="en-US" sz="1800" b="1" dirty="0" smtClean="0">
                <a:latin typeface="Courier"/>
                <a:cs typeface="Courier"/>
              </a:rPr>
              <a:t> &gt; 9;</a:t>
            </a:r>
          </a:p>
          <a:p>
            <a:pPr marL="0" indent="0">
              <a:buNone/>
            </a:pPr>
            <a:r>
              <a:rPr lang="en-US" sz="1800" b="1" dirty="0" smtClean="0">
                <a:latin typeface="Courier"/>
                <a:cs typeface="Courier"/>
              </a:rPr>
              <a:t>	</a:t>
            </a:r>
            <a:r>
              <a:rPr lang="en-US" sz="1800" b="1" dirty="0" err="1" smtClean="0">
                <a:latin typeface="Courier"/>
                <a:cs typeface="Courier"/>
              </a:rPr>
              <a:t>egen</a:t>
            </a:r>
            <a:r>
              <a:rPr lang="en-US" sz="1800" b="1" dirty="0" smtClean="0">
                <a:latin typeface="Courier"/>
                <a:cs typeface="Courier"/>
              </a:rPr>
              <a:t> month = </a:t>
            </a:r>
            <a:r>
              <a:rPr lang="en-US" sz="1800" b="1" dirty="0" err="1" smtClean="0">
                <a:latin typeface="Courier"/>
                <a:cs typeface="Courier"/>
              </a:rPr>
              <a:t>concat</a:t>
            </a:r>
            <a:r>
              <a:rPr lang="en-US" sz="1800" b="1" dirty="0" smtClean="0">
                <a:latin typeface="Courier"/>
                <a:cs typeface="Courier"/>
              </a:rPr>
              <a:t>(</a:t>
            </a:r>
            <a:r>
              <a:rPr lang="en-US" sz="1800" b="1" dirty="0" err="1" smtClean="0">
                <a:latin typeface="Courier"/>
                <a:cs typeface="Courier"/>
              </a:rPr>
              <a:t>rhcalyr</a:t>
            </a:r>
            <a:r>
              <a:rPr lang="en-US" sz="1800" b="1" dirty="0" smtClean="0">
                <a:latin typeface="Courier"/>
                <a:cs typeface="Courier"/>
              </a:rPr>
              <a:t> </a:t>
            </a:r>
            <a:r>
              <a:rPr lang="en-US" sz="1800" b="1" dirty="0" err="1" smtClean="0">
                <a:latin typeface="Courier"/>
                <a:cs typeface="Courier"/>
              </a:rPr>
              <a:t>tempmo</a:t>
            </a:r>
            <a:r>
              <a:rPr lang="en-US" sz="1800" b="1" dirty="0" smtClean="0">
                <a:latin typeface="Courier"/>
                <a:cs typeface="Courier"/>
              </a:rPr>
              <a:t>);</a:t>
            </a:r>
          </a:p>
          <a:p>
            <a:pPr marL="0" indent="0">
              <a:buNone/>
            </a:pPr>
            <a:r>
              <a:rPr lang="en-US" sz="1800" b="1" dirty="0" smtClean="0">
                <a:latin typeface="Courier"/>
                <a:cs typeface="Courier"/>
              </a:rPr>
              <a:t>	drop </a:t>
            </a:r>
            <a:r>
              <a:rPr lang="en-US" sz="1800" b="1" dirty="0" err="1" smtClean="0">
                <a:latin typeface="Courier"/>
                <a:cs typeface="Courier"/>
              </a:rPr>
              <a:t>tempmo</a:t>
            </a:r>
            <a:r>
              <a:rPr lang="en-US" sz="1800" b="1" dirty="0" smtClean="0">
                <a:latin typeface="Courier"/>
                <a:cs typeface="Courier"/>
              </a:rPr>
              <a:t> </a:t>
            </a:r>
            <a:r>
              <a:rPr lang="en-US" sz="1800" b="1" dirty="0" err="1" smtClean="0">
                <a:latin typeface="Courier"/>
                <a:cs typeface="Courier"/>
              </a:rPr>
              <a:t>rhcalmn</a:t>
            </a:r>
            <a:r>
              <a:rPr lang="en-US" sz="1800" b="1" dirty="0" smtClean="0">
                <a:latin typeface="Courier"/>
                <a:cs typeface="Courier"/>
              </a:rPr>
              <a:t> zero rhcalmn2;</a:t>
            </a:r>
          </a:p>
        </p:txBody>
      </p:sp>
    </p:spTree>
    <p:extLst>
      <p:ext uri="{BB962C8B-B14F-4D97-AF65-F5344CB8AC3E}">
        <p14:creationId xmlns:p14="http://schemas.microsoft.com/office/powerpoint/2010/main" val="219373908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9275" y="107576"/>
            <a:ext cx="8042276" cy="887767"/>
          </a:xfrm>
        </p:spPr>
        <p:txBody>
          <a:bodyPr/>
          <a:lstStyle/>
          <a:p>
            <a:r>
              <a:rPr lang="en-US" sz="2900" dirty="0" smtClean="0"/>
              <a:t>SIPP Critical </a:t>
            </a:r>
            <a:r>
              <a:rPr lang="en-US" sz="2900" dirty="0" smtClean="0"/>
              <a:t>Issue: Dealing </a:t>
            </a:r>
            <a:r>
              <a:rPr lang="en-US" sz="2900" dirty="0" smtClean="0"/>
              <a:t>with Seam Bias</a:t>
            </a:r>
            <a:endParaRPr lang="en-US" sz="2900" dirty="0"/>
          </a:p>
        </p:txBody>
      </p:sp>
      <p:sp>
        <p:nvSpPr>
          <p:cNvPr id="4" name="Content Placeholder 3"/>
          <p:cNvSpPr>
            <a:spLocks noGrp="1"/>
          </p:cNvSpPr>
          <p:nvPr>
            <p:ph idx="1"/>
          </p:nvPr>
        </p:nvSpPr>
        <p:spPr>
          <a:xfrm>
            <a:off x="549275" y="1154012"/>
            <a:ext cx="8042276" cy="5367202"/>
          </a:xfrm>
        </p:spPr>
        <p:txBody>
          <a:bodyPr>
            <a:normAutofit fontScale="92500" lnSpcReduction="20000"/>
          </a:bodyPr>
          <a:lstStyle/>
          <a:p>
            <a:r>
              <a:rPr lang="en-US" dirty="0" smtClean="0"/>
              <a:t>Best known limitation of the SIPP is its “seam bias”</a:t>
            </a:r>
          </a:p>
          <a:p>
            <a:r>
              <a:rPr lang="en-US" dirty="0" smtClean="0"/>
              <a:t>Survey responses are most accurate in reporting months (month of the interview)</a:t>
            </a:r>
          </a:p>
          <a:p>
            <a:r>
              <a:rPr lang="en-US" dirty="0" smtClean="0"/>
              <a:t>Thus, a disproportionate number of transitions/changes occur between reference month 4 of wave </a:t>
            </a:r>
            <a:r>
              <a:rPr lang="en-US" i="1" dirty="0" smtClean="0"/>
              <a:t>t</a:t>
            </a:r>
            <a:r>
              <a:rPr lang="en-US" dirty="0" smtClean="0"/>
              <a:t>, and reference month 1 of wave </a:t>
            </a:r>
            <a:r>
              <a:rPr lang="en-US" i="1" dirty="0" smtClean="0"/>
              <a:t>t+1</a:t>
            </a:r>
          </a:p>
          <a:p>
            <a:pPr lvl="1"/>
            <a:r>
              <a:rPr lang="en-US" dirty="0" smtClean="0"/>
              <a:t>Worse for some variables, better for others (employment spells)</a:t>
            </a:r>
          </a:p>
          <a:p>
            <a:r>
              <a:rPr lang="en-US" dirty="0" smtClean="0"/>
              <a:t>This affects the precision of estimates, especially of duration models</a:t>
            </a:r>
          </a:p>
          <a:p>
            <a:pPr marL="349250" lvl="1" indent="-349250">
              <a:spcBef>
                <a:spcPts val="2000"/>
              </a:spcBef>
              <a:buClr>
                <a:schemeClr val="accent1">
                  <a:lumMod val="60000"/>
                  <a:lumOff val="40000"/>
                </a:schemeClr>
              </a:buClr>
            </a:pPr>
            <a:r>
              <a:rPr lang="en-US" b="1" dirty="0" smtClean="0"/>
              <a:t>But a </a:t>
            </a:r>
            <a:r>
              <a:rPr lang="en-US" b="1" dirty="0"/>
              <a:t>starting note: </a:t>
            </a:r>
            <a:r>
              <a:rPr lang="en-US" dirty="0" smtClean="0"/>
              <a:t>The </a:t>
            </a:r>
            <a:r>
              <a:rPr lang="en-US" dirty="0"/>
              <a:t>SIPP’s relatively short seam could be considered a strength, rather than a weakness</a:t>
            </a:r>
            <a:r>
              <a:rPr lang="en-US" dirty="0" smtClean="0"/>
              <a:t>!</a:t>
            </a:r>
          </a:p>
          <a:p>
            <a:pPr marL="349250" lvl="1" indent="-349250">
              <a:spcBef>
                <a:spcPts val="2000"/>
              </a:spcBef>
              <a:buClr>
                <a:schemeClr val="accent1">
                  <a:lumMod val="60000"/>
                  <a:lumOff val="40000"/>
                </a:schemeClr>
              </a:buClr>
            </a:pPr>
            <a:r>
              <a:rPr lang="en-US" dirty="0"/>
              <a:t>R</a:t>
            </a:r>
            <a:r>
              <a:rPr lang="en-US" dirty="0" smtClean="0"/>
              <a:t>otation groups mean in any calendar-year month you’ve got observations from all 4 rotation groups (on and off seam)</a:t>
            </a:r>
            <a:endParaRPr lang="en-US" dirty="0"/>
          </a:p>
        </p:txBody>
      </p:sp>
    </p:spTree>
    <p:extLst>
      <p:ext uri="{BB962C8B-B14F-4D97-AF65-F5344CB8AC3E}">
        <p14:creationId xmlns:p14="http://schemas.microsoft.com/office/powerpoint/2010/main" val="242504159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900" dirty="0" smtClean="0"/>
              <a:t>2004 Panel:</a:t>
            </a:r>
            <a:br>
              <a:rPr lang="en-US" sz="2900" dirty="0" smtClean="0"/>
            </a:br>
            <a:r>
              <a:rPr lang="en-US" sz="2900" dirty="0" smtClean="0"/>
              <a:t>Improved, </a:t>
            </a:r>
            <a:r>
              <a:rPr lang="en-US" sz="2900" dirty="0"/>
              <a:t>but </a:t>
            </a:r>
            <a:r>
              <a:rPr lang="en-US" sz="2900" dirty="0" smtClean="0"/>
              <a:t>Still Visible, </a:t>
            </a:r>
            <a:r>
              <a:rPr lang="en-US" sz="2900" dirty="0"/>
              <a:t>Seam Bias</a:t>
            </a:r>
            <a:br>
              <a:rPr lang="en-US" sz="2900" dirty="0"/>
            </a:br>
            <a:r>
              <a:rPr lang="en-US" sz="2900" dirty="0"/>
              <a:t>(Moore, 2008)</a:t>
            </a:r>
          </a:p>
        </p:txBody>
      </p:sp>
      <p:sp>
        <p:nvSpPr>
          <p:cNvPr id="4" name="Content Placeholder 3"/>
          <p:cNvSpPr>
            <a:spLocks noGrp="1"/>
          </p:cNvSpPr>
          <p:nvPr>
            <p:ph idx="1"/>
          </p:nvPr>
        </p:nvSpPr>
        <p:spPr>
          <a:xfrm>
            <a:off x="549275" y="1600200"/>
            <a:ext cx="8042276" cy="4680757"/>
          </a:xfrm>
        </p:spPr>
        <p:txBody>
          <a:bodyPr>
            <a:normAutofit fontScale="92500"/>
          </a:bodyPr>
          <a:lstStyle/>
          <a:p>
            <a:r>
              <a:rPr lang="en-US" dirty="0"/>
              <a:t> </a:t>
            </a:r>
            <a:r>
              <a:rPr lang="en-US" dirty="0" smtClean="0"/>
              <a:t>With the 2004 panel, </a:t>
            </a:r>
            <a:r>
              <a:rPr lang="en-US" dirty="0"/>
              <a:t>Census began to use dependent interviewing (DI) more comprehensively than </a:t>
            </a:r>
            <a:r>
              <a:rPr lang="en-US" dirty="0" smtClean="0"/>
              <a:t>before:</a:t>
            </a:r>
            <a:endParaRPr lang="en-US" dirty="0"/>
          </a:p>
          <a:p>
            <a:pPr lvl="1"/>
            <a:r>
              <a:rPr lang="en-US" dirty="0"/>
              <a:t>Prompting respondents with affirmative responses </a:t>
            </a:r>
            <a:r>
              <a:rPr lang="en-US" dirty="0" smtClean="0"/>
              <a:t>from the previous wave’s </a:t>
            </a:r>
            <a:r>
              <a:rPr lang="en-US" dirty="0"/>
              <a:t>reference </a:t>
            </a:r>
            <a:r>
              <a:rPr lang="en-US" dirty="0" smtClean="0"/>
              <a:t>month; </a:t>
            </a:r>
            <a:r>
              <a:rPr lang="en-US" dirty="0"/>
              <a:t>and</a:t>
            </a:r>
          </a:p>
          <a:p>
            <a:pPr lvl="1"/>
            <a:r>
              <a:rPr lang="en-US" dirty="0" smtClean="0"/>
              <a:t>Utilizing responses </a:t>
            </a:r>
            <a:r>
              <a:rPr lang="en-US" dirty="0"/>
              <a:t>from the month in which the interview itself </a:t>
            </a:r>
            <a:r>
              <a:rPr lang="en-US" dirty="0" smtClean="0"/>
              <a:t>occurred</a:t>
            </a:r>
          </a:p>
          <a:p>
            <a:pPr lvl="2"/>
            <a:r>
              <a:rPr lang="en-US" dirty="0" smtClean="0"/>
              <a:t>Current month responses were first collected in 1996 when Census transitioned to computer-assisted survey administration, but not yet utilized in the survey</a:t>
            </a:r>
          </a:p>
          <a:p>
            <a:pPr marL="685800" lvl="2" indent="0">
              <a:buNone/>
            </a:pPr>
            <a:endParaRPr lang="en-US" dirty="0"/>
          </a:p>
          <a:p>
            <a:pPr lvl="1"/>
            <a:r>
              <a:rPr lang="en-US" dirty="0" smtClean="0"/>
              <a:t>DI reduced—but </a:t>
            </a:r>
            <a:r>
              <a:rPr lang="en-US" dirty="0"/>
              <a:t>did not </a:t>
            </a:r>
            <a:r>
              <a:rPr lang="en-US" dirty="0" smtClean="0"/>
              <a:t>eliminate—seam </a:t>
            </a:r>
            <a:r>
              <a:rPr lang="en-US" dirty="0"/>
              <a:t>bias</a:t>
            </a:r>
          </a:p>
          <a:p>
            <a:pPr lvl="1"/>
            <a:r>
              <a:rPr lang="en-US" dirty="0"/>
              <a:t>And this reduced variability in outcomes such as earnings/</a:t>
            </a:r>
            <a:r>
              <a:rPr lang="en-US" dirty="0" smtClean="0"/>
              <a:t>incomes from wave-to-wave</a:t>
            </a:r>
            <a:endParaRPr lang="en-US" dirty="0"/>
          </a:p>
        </p:txBody>
      </p:sp>
    </p:spTree>
    <p:extLst>
      <p:ext uri="{BB962C8B-B14F-4D97-AF65-F5344CB8AC3E}">
        <p14:creationId xmlns:p14="http://schemas.microsoft.com/office/powerpoint/2010/main" val="48562368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16746</TotalTime>
  <Words>1977</Words>
  <Application>Microsoft Macintosh PowerPoint</Application>
  <PresentationFormat>On-screen Show (4:3)</PresentationFormat>
  <Paragraphs>217</Paragraphs>
  <Slides>22</Slides>
  <Notes>3</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Breeze</vt:lpstr>
      <vt:lpstr>The Survey of Income and Program Participation (SIPP)  * Critical Issues for Data Analysis using the SIPP</vt:lpstr>
      <vt:lpstr>Setting Up a SIPP Analysis</vt:lpstr>
      <vt:lpstr>SIPP Critical Issue: What’s the Unit of Analysis?</vt:lpstr>
      <vt:lpstr>Identifying Your Unit of Analysis</vt:lpstr>
      <vt:lpstr>Unit of Analysis: What Observations do you Need?</vt:lpstr>
      <vt:lpstr>Ordering Observations Chronologically</vt:lpstr>
      <vt:lpstr>Creating a Year-Month Marker</vt:lpstr>
      <vt:lpstr>SIPP Critical Issue: Dealing with Seam Bias</vt:lpstr>
      <vt:lpstr>2004 Panel: Improved, but Still Visible, Seam Bias (Moore, 2008)</vt:lpstr>
      <vt:lpstr>Improved, but Still Visible, Seam Bias (Moore, 2008)</vt:lpstr>
      <vt:lpstr>Improved, but Still Visible, Seam Bias (Moore, 2008)</vt:lpstr>
      <vt:lpstr>Strategies for Dealing With Seam Bias</vt:lpstr>
      <vt:lpstr>SIPP Critical Issue: Using appropriate Weights</vt:lpstr>
      <vt:lpstr>Weights: Which to Use?</vt:lpstr>
      <vt:lpstr>Weighting for Longitudinal Analysis</vt:lpstr>
      <vt:lpstr>Longitudinal Weights</vt:lpstr>
      <vt:lpstr>SIPP Critical Issue: Imputation</vt:lpstr>
      <vt:lpstr>Imputation</vt:lpstr>
      <vt:lpstr>SIPP Critical Issue: Adjusting your Standard Errors</vt:lpstr>
      <vt:lpstr>Adjusting your Standard Errors</vt:lpstr>
      <vt:lpstr>Adjusting your Standard Errors</vt:lpstr>
      <vt:lpstr>Adjusting your Standard Errors</vt:lpstr>
    </vt:vector>
  </TitlesOfParts>
  <Company>University of Michigan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Survey of Income and Program Participation (SIPP)</dc:title>
  <dc:creator>Luke Shaefer</dc:creator>
  <cp:lastModifiedBy>Luke Shaefer</cp:lastModifiedBy>
  <cp:revision>304</cp:revision>
  <dcterms:created xsi:type="dcterms:W3CDTF">2010-03-15T14:57:36Z</dcterms:created>
  <dcterms:modified xsi:type="dcterms:W3CDTF">2014-10-15T19:57:43Z</dcterms:modified>
</cp:coreProperties>
</file>