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6" r:id="rId1"/>
  </p:sldMasterIdLst>
  <p:notesMasterIdLst>
    <p:notesMasterId r:id="rId17"/>
  </p:notesMasterIdLst>
  <p:sldIdLst>
    <p:sldId id="313" r:id="rId2"/>
    <p:sldId id="331" r:id="rId3"/>
    <p:sldId id="337" r:id="rId4"/>
    <p:sldId id="338" r:id="rId5"/>
    <p:sldId id="340" r:id="rId6"/>
    <p:sldId id="341" r:id="rId7"/>
    <p:sldId id="342" r:id="rId8"/>
    <p:sldId id="343" r:id="rId9"/>
    <p:sldId id="344" r:id="rId10"/>
    <p:sldId id="345" r:id="rId11"/>
    <p:sldId id="347" r:id="rId12"/>
    <p:sldId id="346" r:id="rId13"/>
    <p:sldId id="352" r:id="rId14"/>
    <p:sldId id="351" r:id="rId15"/>
    <p:sldId id="35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ix Gould-Werth" initials="AG" lastIdx="26" clrIdx="0"/>
  <p:cmAuthor id="1" name="Luke Shaefer" initials="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07" autoAdjust="0"/>
    <p:restoredTop sz="97213" autoAdjust="0"/>
  </p:normalViewPr>
  <p:slideViewPr>
    <p:cSldViewPr snapToGrid="0" snapToObjects="1">
      <p:cViewPr>
        <p:scale>
          <a:sx n="100" d="100"/>
          <a:sy n="100" d="100"/>
        </p:scale>
        <p:origin x="-1328" y="-5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0A9D30-8650-9446-88AE-B7B745391358}" type="datetimeFigureOut">
              <a:rPr lang="en-US" smtClean="0"/>
              <a:pPr/>
              <a:t>7/16/14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5BC370-E07D-534F-96DB-7D9CAAE305FB}" type="slidenum">
              <a:rPr lang="en-US" smtClean="0"/>
              <a:pPr/>
              <a:t>‹#›</a:t>
            </a:fld>
            <a:endParaRPr lang="en-US"/>
          </a:p>
        </p:txBody>
      </p:sp>
    </p:spTree>
    <p:extLst>
      <p:ext uri="{BB962C8B-B14F-4D97-AF65-F5344CB8AC3E}">
        <p14:creationId xmlns:p14="http://schemas.microsoft.com/office/powerpoint/2010/main" val="24060469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4762DE7-4D89-E14F-9870-DA3C2B69297D}" type="datetimeFigureOut">
              <a:rPr lang="en-US" smtClean="0"/>
              <a:pPr/>
              <a:t>7/16/14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762DE7-4D89-E14F-9870-DA3C2B69297D}" type="datetimeFigureOut">
              <a:rPr lang="en-US" smtClean="0"/>
              <a:pPr/>
              <a:t>7/16/14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58A8E-0195-2344-B56D-27701248B51C}"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4762DE7-4D89-E14F-9870-DA3C2B69297D}" type="datetimeFigureOut">
              <a:rPr lang="en-US" smtClean="0"/>
              <a:pPr/>
              <a:t>7/16/14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4762DE7-4D89-E14F-9870-DA3C2B69297D}" type="datetimeFigureOut">
              <a:rPr lang="en-US" smtClean="0"/>
              <a:pPr/>
              <a:t>7/16/14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4762DE7-4D89-E14F-9870-DA3C2B69297D}" type="datetimeFigureOut">
              <a:rPr lang="en-US" smtClean="0"/>
              <a:pPr/>
              <a:t>7/16/14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4762DE7-4D89-E14F-9870-DA3C2B69297D}" type="datetimeFigureOut">
              <a:rPr lang="en-US" smtClean="0"/>
              <a:pPr/>
              <a:t>7/16/14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58A8E-0195-2344-B56D-27701248B51C}"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762DE7-4D89-E14F-9870-DA3C2B69297D}" type="datetimeFigureOut">
              <a:rPr lang="en-US" smtClean="0"/>
              <a:pPr/>
              <a:t>7/16/14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4762DE7-4D89-E14F-9870-DA3C2B69297D}" type="datetimeFigureOut">
              <a:rPr lang="en-US" smtClean="0"/>
              <a:pPr/>
              <a:t>7/16/14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4762DE7-4D89-E14F-9870-DA3C2B69297D}" type="datetimeFigureOut">
              <a:rPr lang="en-US" smtClean="0"/>
              <a:pPr/>
              <a:t>7/16/14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4762DE7-4D89-E14F-9870-DA3C2B69297D}" type="datetimeFigureOut">
              <a:rPr lang="en-US" smtClean="0"/>
              <a:pPr/>
              <a:t>7/16/14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762DE7-4D89-E14F-9870-DA3C2B69297D}" type="datetimeFigureOut">
              <a:rPr lang="en-US" smtClean="0"/>
              <a:pPr/>
              <a:t>7/16/14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762DE7-4D89-E14F-9870-DA3C2B69297D}" type="datetimeFigureOut">
              <a:rPr lang="en-US" smtClean="0"/>
              <a:pPr/>
              <a:t>7/16/14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58A8E-0195-2344-B56D-27701248B5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4762DE7-4D89-E14F-9870-DA3C2B69297D}" type="datetimeFigureOut">
              <a:rPr lang="en-US" smtClean="0"/>
              <a:pPr/>
              <a:t>7/16/14</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B1158A8E-0195-2344-B56D-27701248B5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6.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ensus.gov/programs-surveys/sipp/tech-documentation/topical-module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1610" y="1355727"/>
            <a:ext cx="6505069" cy="1733269"/>
          </a:xfrm>
        </p:spPr>
        <p:txBody>
          <a:bodyPr>
            <a:noAutofit/>
          </a:bodyPr>
          <a:lstStyle/>
          <a:p>
            <a:r>
              <a:rPr lang="en-US" sz="3000" dirty="0" smtClean="0"/>
              <a:t>The Survey of Income and Program Participation (SIPP)</a:t>
            </a:r>
            <a:br>
              <a:rPr lang="en-US" sz="3000" dirty="0" smtClean="0"/>
            </a:br>
            <a:r>
              <a:rPr lang="en-US" sz="3000" dirty="0"/>
              <a:t/>
            </a:r>
            <a:br>
              <a:rPr lang="en-US" sz="3000" dirty="0"/>
            </a:br>
            <a:r>
              <a:rPr lang="en-US" sz="2100" dirty="0" smtClean="0"/>
              <a:t>* Using Topical Modules</a:t>
            </a:r>
            <a:endParaRPr lang="en-US" sz="2100" dirty="0"/>
          </a:p>
        </p:txBody>
      </p:sp>
      <p:sp>
        <p:nvSpPr>
          <p:cNvPr id="3" name="Subtitle 2"/>
          <p:cNvSpPr>
            <a:spLocks noGrp="1"/>
          </p:cNvSpPr>
          <p:nvPr>
            <p:ph type="subTitle" idx="1"/>
          </p:nvPr>
        </p:nvSpPr>
        <p:spPr>
          <a:xfrm>
            <a:off x="1321610" y="3226285"/>
            <a:ext cx="6505069" cy="1647464"/>
          </a:xfrm>
        </p:spPr>
        <p:txBody>
          <a:bodyPr>
            <a:noAutofit/>
          </a:bodyPr>
          <a:lstStyle/>
          <a:p>
            <a:r>
              <a:rPr lang="en-US" sz="2300" dirty="0" smtClean="0"/>
              <a:t>H. Luke Shaefer</a:t>
            </a:r>
          </a:p>
          <a:p>
            <a:r>
              <a:rPr lang="en-US" sz="2300" dirty="0" smtClean="0"/>
              <a:t>University of Michigan School of Social Work</a:t>
            </a:r>
          </a:p>
          <a:p>
            <a:r>
              <a:rPr lang="en-US" sz="2300" dirty="0" smtClean="0"/>
              <a:t>National Poverty Center</a:t>
            </a:r>
            <a:endParaRPr lang="en-US" sz="2300" dirty="0"/>
          </a:p>
        </p:txBody>
      </p:sp>
      <p:pic>
        <p:nvPicPr>
          <p:cNvPr id="5" name="Picture 4" descr="NPC_logo_reverse_symmetrica"/>
          <p:cNvPicPr/>
          <p:nvPr/>
        </p:nvPicPr>
        <p:blipFill>
          <a:blip r:embed="rId2"/>
          <a:srcRect/>
          <a:stretch>
            <a:fillRect/>
          </a:stretch>
        </p:blipFill>
        <p:spPr bwMode="auto">
          <a:xfrm>
            <a:off x="3686165" y="34321"/>
            <a:ext cx="1758795" cy="1184115"/>
          </a:xfrm>
          <a:prstGeom prst="rect">
            <a:avLst/>
          </a:prstGeom>
          <a:noFill/>
          <a:ln w="9525">
            <a:noFill/>
            <a:miter lim="800000"/>
            <a:headEnd/>
            <a:tailEnd/>
          </a:ln>
        </p:spPr>
      </p:pic>
      <p:sp>
        <p:nvSpPr>
          <p:cNvPr id="4" name="TextBox 3"/>
          <p:cNvSpPr txBox="1"/>
          <p:nvPr/>
        </p:nvSpPr>
        <p:spPr>
          <a:xfrm>
            <a:off x="1321611" y="4873749"/>
            <a:ext cx="6505068" cy="1200329"/>
          </a:xfrm>
          <a:prstGeom prst="rect">
            <a:avLst/>
          </a:prstGeom>
          <a:noFill/>
        </p:spPr>
        <p:txBody>
          <a:bodyPr wrap="square" rtlCol="0">
            <a:spAutoFit/>
          </a:bodyPr>
          <a:lstStyle/>
          <a:p>
            <a:pPr algn="ctr"/>
            <a:r>
              <a:rPr lang="en-US" i="1" dirty="0"/>
              <a:t>This presentation is part of the NSF‑Census Research Network project of the Institute for Social Research at the University of Michigan. It is funded by National Science Foundation Grant No. SES 1131500. </a:t>
            </a:r>
            <a:endParaRPr lang="en-US" dirty="0"/>
          </a:p>
        </p:txBody>
      </p:sp>
    </p:spTree>
    <p:extLst>
      <p:ext uri="{BB962C8B-B14F-4D97-AF65-F5344CB8AC3E}">
        <p14:creationId xmlns:p14="http://schemas.microsoft.com/office/powerpoint/2010/main" val="236099798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Security in the SIPP</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In the SIPP, a household is defined as being </a:t>
            </a:r>
            <a:r>
              <a:rPr lang="en-US" i="1" dirty="0" smtClean="0"/>
              <a:t>food insecure </a:t>
            </a:r>
            <a:r>
              <a:rPr lang="en-US" dirty="0" smtClean="0"/>
              <a:t>if they report at least two of the following, in reference to the previous 4 months (Nord, 2006). They are considered to have very low food security if they report at least 4.</a:t>
            </a:r>
          </a:p>
          <a:p>
            <a:pPr marL="0" indent="0">
              <a:buNone/>
            </a:pPr>
            <a:endParaRPr lang="en-US" dirty="0" smtClean="0"/>
          </a:p>
          <a:p>
            <a:r>
              <a:rPr lang="en-US" b="1" dirty="0" smtClean="0"/>
              <a:t>EAFLAST:</a:t>
            </a:r>
            <a:r>
              <a:rPr lang="en-US" dirty="0" smtClean="0"/>
              <a:t> The </a:t>
            </a:r>
            <a:r>
              <a:rPr lang="en-US" dirty="0"/>
              <a:t>food the household bought didn’t last and they didn’t have money to get more (answers “often” or “sometimes”). </a:t>
            </a:r>
          </a:p>
          <a:p>
            <a:r>
              <a:rPr lang="en-US" b="1" dirty="0" smtClean="0"/>
              <a:t>EAFBALN: </a:t>
            </a:r>
            <a:r>
              <a:rPr lang="en-US" dirty="0" smtClean="0"/>
              <a:t>The </a:t>
            </a:r>
            <a:r>
              <a:rPr lang="en-US" dirty="0"/>
              <a:t>household couldn’t afford to eat balanced meals (answers “often” or “sometimes”). </a:t>
            </a:r>
          </a:p>
          <a:p>
            <a:r>
              <a:rPr lang="en-US" b="1" dirty="0" smtClean="0"/>
              <a:t>EAFSKIP: </a:t>
            </a:r>
            <a:r>
              <a:rPr lang="en-US" dirty="0" smtClean="0"/>
              <a:t>The </a:t>
            </a:r>
            <a:r>
              <a:rPr lang="en-US" dirty="0"/>
              <a:t>adults in the household ever cut the size of their meals or skipped meals because </a:t>
            </a:r>
            <a:r>
              <a:rPr lang="en-US" dirty="0" smtClean="0"/>
              <a:t> </a:t>
            </a:r>
            <a:r>
              <a:rPr lang="en-US" dirty="0"/>
              <a:t>t</a:t>
            </a:r>
            <a:r>
              <a:rPr lang="en-US" dirty="0" smtClean="0"/>
              <a:t>here </a:t>
            </a:r>
            <a:r>
              <a:rPr lang="en-US" dirty="0"/>
              <a:t>wasn’t enough money for food (answer “yes”). </a:t>
            </a:r>
          </a:p>
          <a:p>
            <a:r>
              <a:rPr lang="en-US" b="1" dirty="0" smtClean="0"/>
              <a:t>EAFLESS: </a:t>
            </a:r>
            <a:r>
              <a:rPr lang="en-US" dirty="0" smtClean="0"/>
              <a:t>The </a:t>
            </a:r>
            <a:r>
              <a:rPr lang="en-US" dirty="0"/>
              <a:t>adults in the household ever ate less than they felt they should because there wasn’t </a:t>
            </a:r>
            <a:r>
              <a:rPr lang="en-US" dirty="0" smtClean="0"/>
              <a:t> enough </a:t>
            </a:r>
            <a:r>
              <a:rPr lang="en-US" dirty="0"/>
              <a:t>money to buy food (answer “yes”). </a:t>
            </a:r>
          </a:p>
          <a:p>
            <a:r>
              <a:rPr lang="en-US" b="1" dirty="0" smtClean="0"/>
              <a:t>EAFDAY: </a:t>
            </a:r>
            <a:r>
              <a:rPr lang="en-US" dirty="0" smtClean="0"/>
              <a:t>The </a:t>
            </a:r>
            <a:r>
              <a:rPr lang="en-US" dirty="0"/>
              <a:t>adults in the household ever did not eat for a whole day because there wasn’t enough </a:t>
            </a:r>
            <a:r>
              <a:rPr lang="en-US" dirty="0" smtClean="0"/>
              <a:t>money </a:t>
            </a:r>
            <a:r>
              <a:rPr lang="en-US" dirty="0"/>
              <a:t>for food (answer “yes”). </a:t>
            </a:r>
          </a:p>
          <a:p>
            <a:endParaRPr lang="en-US" dirty="0"/>
          </a:p>
        </p:txBody>
      </p:sp>
    </p:spTree>
    <p:extLst>
      <p:ext uri="{BB962C8B-B14F-4D97-AF65-F5344CB8AC3E}">
        <p14:creationId xmlns:p14="http://schemas.microsoft.com/office/powerpoint/2010/main" val="233248791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b="49102"/>
          <a:stretch/>
        </p:blipFill>
        <p:spPr>
          <a:xfrm>
            <a:off x="0" y="711199"/>
            <a:ext cx="9144000" cy="4242883"/>
          </a:xfrm>
          <a:prstGeom prst="rect">
            <a:avLst/>
          </a:prstGeom>
        </p:spPr>
      </p:pic>
      <p:sp>
        <p:nvSpPr>
          <p:cNvPr id="3" name="TextBox 2"/>
          <p:cNvSpPr txBox="1"/>
          <p:nvPr/>
        </p:nvSpPr>
        <p:spPr>
          <a:xfrm>
            <a:off x="105833" y="4991150"/>
            <a:ext cx="6979416" cy="323165"/>
          </a:xfrm>
          <a:prstGeom prst="rect">
            <a:avLst/>
          </a:prstGeom>
          <a:noFill/>
        </p:spPr>
        <p:txBody>
          <a:bodyPr wrap="square" rtlCol="0">
            <a:spAutoFit/>
          </a:bodyPr>
          <a:lstStyle/>
          <a:p>
            <a:r>
              <a:rPr lang="en-US" sz="1500" dirty="0" smtClean="0"/>
              <a:t>Shaefer &amp; Gutierrez, 2013</a:t>
            </a:r>
            <a:endParaRPr lang="en-US" sz="1500" dirty="0"/>
          </a:p>
        </p:txBody>
      </p:sp>
    </p:spTree>
    <p:extLst>
      <p:ext uri="{BB962C8B-B14F-4D97-AF65-F5344CB8AC3E}">
        <p14:creationId xmlns:p14="http://schemas.microsoft.com/office/powerpoint/2010/main" val="309030053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8954136" cy="6739467"/>
          </a:xfrm>
          <a:prstGeom prst="rect">
            <a:avLst/>
          </a:prstGeom>
        </p:spPr>
      </p:pic>
      <p:sp>
        <p:nvSpPr>
          <p:cNvPr id="3" name="TextBox 2"/>
          <p:cNvSpPr txBox="1"/>
          <p:nvPr/>
        </p:nvSpPr>
        <p:spPr>
          <a:xfrm>
            <a:off x="6290733" y="6488668"/>
            <a:ext cx="2853267" cy="323165"/>
          </a:xfrm>
          <a:prstGeom prst="rect">
            <a:avLst/>
          </a:prstGeom>
          <a:noFill/>
        </p:spPr>
        <p:txBody>
          <a:bodyPr wrap="square" rtlCol="0">
            <a:spAutoFit/>
          </a:bodyPr>
          <a:lstStyle/>
          <a:p>
            <a:r>
              <a:rPr lang="en-US" sz="1500" dirty="0" smtClean="0"/>
              <a:t>Shaefer &amp; Gutierrez, 2013</a:t>
            </a:r>
            <a:endParaRPr lang="en-US" sz="1500" dirty="0"/>
          </a:p>
        </p:txBody>
      </p:sp>
    </p:spTree>
    <p:extLst>
      <p:ext uri="{BB962C8B-B14F-4D97-AF65-F5344CB8AC3E}">
        <p14:creationId xmlns:p14="http://schemas.microsoft.com/office/powerpoint/2010/main" val="181717850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98924"/>
          </a:xfrm>
        </p:spPr>
        <p:txBody>
          <a:bodyPr/>
          <a:lstStyle/>
          <a:p>
            <a:r>
              <a:rPr lang="en-US" sz="3500" dirty="0" smtClean="0"/>
              <a:t>Good Resource on Assets and Liabilities Data</a:t>
            </a:r>
            <a:endParaRPr lang="en-US" sz="3500" dirty="0"/>
          </a:p>
        </p:txBody>
      </p:sp>
      <p:sp>
        <p:nvSpPr>
          <p:cNvPr id="3" name="Content Placeholder 2"/>
          <p:cNvSpPr>
            <a:spLocks noGrp="1"/>
          </p:cNvSpPr>
          <p:nvPr>
            <p:ph idx="1"/>
          </p:nvPr>
        </p:nvSpPr>
        <p:spPr>
          <a:xfrm>
            <a:off x="549275" y="1219200"/>
            <a:ext cx="8042276" cy="5638800"/>
          </a:xfrm>
        </p:spPr>
        <p:txBody>
          <a:bodyPr>
            <a:normAutofit fontScale="85000" lnSpcReduction="20000"/>
          </a:bodyPr>
          <a:lstStyle/>
          <a:p>
            <a:pPr marL="0" indent="0">
              <a:buNone/>
            </a:pPr>
            <a:r>
              <a:rPr lang="en-US" dirty="0" err="1"/>
              <a:t>Czajka</a:t>
            </a:r>
            <a:r>
              <a:rPr lang="en-US" dirty="0"/>
              <a:t>, J. L., Jacobson, J. E., &amp; Cody, S. (2003). Survey estimates of wealth: A comparative analysis and review of the survey of income and program participation. Washington, DC: </a:t>
            </a:r>
            <a:r>
              <a:rPr lang="en-US" dirty="0" err="1"/>
              <a:t>Mathematica</a:t>
            </a:r>
            <a:r>
              <a:rPr lang="en-US" dirty="0"/>
              <a:t> Policy </a:t>
            </a:r>
            <a:r>
              <a:rPr lang="en-US" dirty="0" smtClean="0"/>
              <a:t>Research.</a:t>
            </a:r>
          </a:p>
          <a:p>
            <a:pPr marL="0" indent="0">
              <a:buNone/>
            </a:pPr>
            <a:r>
              <a:rPr lang="en-US" dirty="0" smtClean="0"/>
              <a:t>Available </a:t>
            </a:r>
            <a:r>
              <a:rPr lang="en-US" dirty="0"/>
              <a:t>at </a:t>
            </a:r>
            <a:r>
              <a:rPr lang="en-US" dirty="0" err="1"/>
              <a:t>www.ssa.gov</a:t>
            </a:r>
            <a:r>
              <a:rPr lang="en-US" dirty="0"/>
              <a:t>/policy/docs/</a:t>
            </a:r>
            <a:r>
              <a:rPr lang="en-US" dirty="0" err="1"/>
              <a:t>contractreports</a:t>
            </a:r>
            <a:r>
              <a:rPr lang="en-US" dirty="0"/>
              <a:t>/</a:t>
            </a:r>
            <a:r>
              <a:rPr lang="en-US" dirty="0" err="1"/>
              <a:t>SurveyEstimatesWealth.pdf</a:t>
            </a:r>
            <a:r>
              <a:rPr lang="en-US" dirty="0"/>
              <a:t>. </a:t>
            </a:r>
          </a:p>
          <a:p>
            <a:r>
              <a:rPr lang="en-US" dirty="0" smtClean="0"/>
              <a:t>SIPP has lower estimates of aggregate wealth and  net worth</a:t>
            </a:r>
            <a:r>
              <a:rPr lang="en-US" dirty="0"/>
              <a:t>.</a:t>
            </a:r>
            <a:r>
              <a:rPr lang="en-US" dirty="0" smtClean="0"/>
              <a:t> This appears to be related to:</a:t>
            </a:r>
          </a:p>
          <a:p>
            <a:pPr lvl="1"/>
            <a:r>
              <a:rPr lang="en-US" dirty="0" smtClean="0"/>
              <a:t>Underestimation of assets of the wealthy (as with income)—this accounts for 72% of the difference</a:t>
            </a:r>
          </a:p>
          <a:p>
            <a:pPr lvl="1"/>
            <a:r>
              <a:rPr lang="en-US" dirty="0" smtClean="0"/>
              <a:t>Assets not measured by the SIPP</a:t>
            </a:r>
          </a:p>
          <a:p>
            <a:pPr lvl="1"/>
            <a:r>
              <a:rPr lang="en-US" dirty="0" smtClean="0"/>
              <a:t>Other</a:t>
            </a:r>
          </a:p>
          <a:p>
            <a:r>
              <a:rPr lang="en-US" dirty="0" smtClean="0"/>
              <a:t>SIPP is MUCH better at estimating liabilities</a:t>
            </a:r>
          </a:p>
          <a:p>
            <a:r>
              <a:rPr lang="en-US" dirty="0" smtClean="0"/>
              <a:t>Measures of the value of family’s own home are very strong</a:t>
            </a:r>
          </a:p>
          <a:p>
            <a:r>
              <a:rPr lang="en-US" dirty="0" smtClean="0"/>
              <a:t>Good at measuring the value of cars</a:t>
            </a:r>
          </a:p>
        </p:txBody>
      </p:sp>
    </p:spTree>
    <p:extLst>
      <p:ext uri="{BB962C8B-B14F-4D97-AF65-F5344CB8AC3E}">
        <p14:creationId xmlns:p14="http://schemas.microsoft.com/office/powerpoint/2010/main" val="1737968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495300"/>
            <a:ext cx="9144000" cy="5932714"/>
          </a:xfrm>
          <a:prstGeom prst="rect">
            <a:avLst/>
          </a:prstGeom>
        </p:spPr>
      </p:pic>
      <p:sp>
        <p:nvSpPr>
          <p:cNvPr id="3" name="TextBox 2"/>
          <p:cNvSpPr txBox="1"/>
          <p:nvPr/>
        </p:nvSpPr>
        <p:spPr>
          <a:xfrm>
            <a:off x="1316378" y="2857"/>
            <a:ext cx="6509151" cy="492443"/>
          </a:xfrm>
          <a:prstGeom prst="rect">
            <a:avLst/>
          </a:prstGeom>
          <a:noFill/>
        </p:spPr>
        <p:txBody>
          <a:bodyPr wrap="none" rtlCol="0">
            <a:spAutoFit/>
          </a:bodyPr>
          <a:lstStyle/>
          <a:p>
            <a:r>
              <a:rPr lang="en-US" sz="2600" dirty="0" smtClean="0"/>
              <a:t>UNSECURED DEBT OF SINGLE WOMEN</a:t>
            </a:r>
            <a:endParaRPr lang="en-US" sz="2600" dirty="0"/>
          </a:p>
        </p:txBody>
      </p:sp>
      <p:sp>
        <p:nvSpPr>
          <p:cNvPr id="4" name="TextBox 3"/>
          <p:cNvSpPr txBox="1"/>
          <p:nvPr/>
        </p:nvSpPr>
        <p:spPr>
          <a:xfrm>
            <a:off x="114300" y="6478814"/>
            <a:ext cx="4392624" cy="369332"/>
          </a:xfrm>
          <a:prstGeom prst="rect">
            <a:avLst/>
          </a:prstGeom>
          <a:noFill/>
        </p:spPr>
        <p:txBody>
          <a:bodyPr wrap="none" rtlCol="0">
            <a:spAutoFit/>
          </a:bodyPr>
          <a:lstStyle/>
          <a:p>
            <a:r>
              <a:rPr lang="en-US" dirty="0" smtClean="0"/>
              <a:t>Shaefer, Song &amp; William-Shanks, 2013</a:t>
            </a:r>
            <a:endParaRPr lang="en-US" dirty="0"/>
          </a:p>
        </p:txBody>
      </p:sp>
    </p:spTree>
    <p:extLst>
      <p:ext uri="{BB962C8B-B14F-4D97-AF65-F5344CB8AC3E}">
        <p14:creationId xmlns:p14="http://schemas.microsoft.com/office/powerpoint/2010/main" val="199685814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6488668"/>
            <a:ext cx="5144896" cy="323165"/>
          </a:xfrm>
          <a:prstGeom prst="rect">
            <a:avLst/>
          </a:prstGeom>
          <a:noFill/>
        </p:spPr>
        <p:txBody>
          <a:bodyPr wrap="none" rtlCol="0">
            <a:spAutoFit/>
          </a:bodyPr>
          <a:lstStyle/>
          <a:p>
            <a:r>
              <a:rPr lang="en-US" sz="1500" dirty="0" smtClean="0"/>
              <a:t>Based on </a:t>
            </a:r>
            <a:r>
              <a:rPr lang="en-US" sz="1500" dirty="0" err="1" smtClean="0"/>
              <a:t>Buchmueller</a:t>
            </a:r>
            <a:r>
              <a:rPr lang="en-US" sz="1500" dirty="0" smtClean="0"/>
              <a:t>, </a:t>
            </a:r>
            <a:r>
              <a:rPr lang="en-US" sz="1500" dirty="0" err="1" smtClean="0"/>
              <a:t>Orzel</a:t>
            </a:r>
            <a:r>
              <a:rPr lang="en-US" sz="1500" dirty="0" smtClean="0"/>
              <a:t> &amp; Shore-Sheppard, 2014</a:t>
            </a:r>
            <a:endParaRPr lang="en-US" sz="1500" dirty="0"/>
          </a:p>
        </p:txBody>
      </p:sp>
      <p:pic>
        <p:nvPicPr>
          <p:cNvPr id="5" name="Picture 4"/>
          <p:cNvPicPr>
            <a:picLocks noChangeAspect="1"/>
          </p:cNvPicPr>
          <p:nvPr/>
        </p:nvPicPr>
        <p:blipFill>
          <a:blip r:embed="rId2"/>
          <a:stretch>
            <a:fillRect/>
          </a:stretch>
        </p:blipFill>
        <p:spPr>
          <a:xfrm>
            <a:off x="317500" y="0"/>
            <a:ext cx="8521700" cy="6361026"/>
          </a:xfrm>
          <a:prstGeom prst="rect">
            <a:avLst/>
          </a:prstGeom>
        </p:spPr>
      </p:pic>
    </p:spTree>
    <p:extLst>
      <p:ext uri="{BB962C8B-B14F-4D97-AF65-F5344CB8AC3E}">
        <p14:creationId xmlns:p14="http://schemas.microsoft.com/office/powerpoint/2010/main" val="15971418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107576"/>
            <a:ext cx="8042276" cy="921124"/>
          </a:xfrm>
        </p:spPr>
        <p:txBody>
          <a:bodyPr/>
          <a:lstStyle/>
          <a:p>
            <a:r>
              <a:rPr lang="en-US" sz="4000" dirty="0" smtClean="0"/>
              <a:t>Topical Modules: An Intro</a:t>
            </a:r>
            <a:endParaRPr lang="en-US" sz="4000" dirty="0"/>
          </a:p>
        </p:txBody>
      </p:sp>
      <p:sp>
        <p:nvSpPr>
          <p:cNvPr id="5" name="Content Placeholder 4"/>
          <p:cNvSpPr>
            <a:spLocks noGrp="1"/>
          </p:cNvSpPr>
          <p:nvPr>
            <p:ph idx="1"/>
          </p:nvPr>
        </p:nvSpPr>
        <p:spPr>
          <a:xfrm>
            <a:off x="549275" y="1295400"/>
            <a:ext cx="8042276" cy="5092700"/>
          </a:xfrm>
        </p:spPr>
        <p:txBody>
          <a:bodyPr>
            <a:normAutofit/>
          </a:bodyPr>
          <a:lstStyle/>
          <a:p>
            <a:r>
              <a:rPr lang="en-US" dirty="0" smtClean="0"/>
              <a:t>Most SIPP waves include extra topical modules with an additional bundle of questions</a:t>
            </a:r>
          </a:p>
          <a:p>
            <a:r>
              <a:rPr lang="en-US" dirty="0" smtClean="0"/>
              <a:t>Some of these topical modules are widely used:</a:t>
            </a:r>
          </a:p>
          <a:p>
            <a:pPr lvl="1"/>
            <a:r>
              <a:rPr lang="en-US" dirty="0" smtClean="0"/>
              <a:t>Adult Well-Being/Material Hardship measures are considered the best available by many</a:t>
            </a:r>
          </a:p>
          <a:p>
            <a:pPr lvl="1"/>
            <a:r>
              <a:rPr lang="en-US" dirty="0" smtClean="0"/>
              <a:t>Asset and liabilities data are considered very strong</a:t>
            </a:r>
          </a:p>
          <a:p>
            <a:r>
              <a:rPr lang="en-US" dirty="0" smtClean="0"/>
              <a:t>Some have hardly/never been used</a:t>
            </a:r>
          </a:p>
          <a:p>
            <a:pPr lvl="1"/>
            <a:r>
              <a:rPr lang="en-US" dirty="0" smtClean="0"/>
              <a:t>The reliability of these measures may or may not have been validated</a:t>
            </a:r>
          </a:p>
          <a:p>
            <a:pPr lvl="1"/>
            <a:r>
              <a:rPr lang="en-US" dirty="0" smtClean="0"/>
              <a:t>If you enter the wild west of an uncharted topical module (TM), look for ways to benchmark your estimates </a:t>
            </a:r>
            <a:endParaRPr lang="en-US" dirty="0"/>
          </a:p>
        </p:txBody>
      </p:sp>
    </p:spTree>
    <p:extLst>
      <p:ext uri="{BB962C8B-B14F-4D97-AF65-F5344CB8AC3E}">
        <p14:creationId xmlns:p14="http://schemas.microsoft.com/office/powerpoint/2010/main" val="288550080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107576"/>
            <a:ext cx="8042276" cy="806824"/>
          </a:xfrm>
        </p:spPr>
        <p:txBody>
          <a:bodyPr/>
          <a:lstStyle/>
          <a:p>
            <a:r>
              <a:rPr lang="en-US" sz="4000" dirty="0" smtClean="0"/>
              <a:t>Topical Modules: An Intro</a:t>
            </a:r>
            <a:endParaRPr lang="en-US" sz="4000" dirty="0"/>
          </a:p>
        </p:txBody>
      </p:sp>
      <p:sp>
        <p:nvSpPr>
          <p:cNvPr id="5" name="Content Placeholder 4"/>
          <p:cNvSpPr>
            <a:spLocks noGrp="1"/>
          </p:cNvSpPr>
          <p:nvPr>
            <p:ph idx="1"/>
          </p:nvPr>
        </p:nvSpPr>
        <p:spPr>
          <a:xfrm>
            <a:off x="549275" y="1041400"/>
            <a:ext cx="8042276" cy="5524500"/>
          </a:xfrm>
        </p:spPr>
        <p:txBody>
          <a:bodyPr>
            <a:normAutofit fontScale="77500" lnSpcReduction="20000"/>
          </a:bodyPr>
          <a:lstStyle/>
          <a:p>
            <a:r>
              <a:rPr lang="en-US" dirty="0" smtClean="0"/>
              <a:t>The schedule of these topical modules is </a:t>
            </a:r>
            <a:r>
              <a:rPr lang="en-US" dirty="0"/>
              <a:t>available </a:t>
            </a:r>
            <a:r>
              <a:rPr lang="en-US" dirty="0" smtClean="0"/>
              <a:t>here:</a:t>
            </a:r>
          </a:p>
          <a:p>
            <a:pPr lvl="1"/>
            <a:r>
              <a:rPr lang="en-US" sz="2400" dirty="0">
                <a:hlinkClick r:id="rId2"/>
              </a:rPr>
              <a:t>http://www.census.gov/programs-surveys/sipp/tech-documentation/topical-modules.html</a:t>
            </a:r>
            <a:endParaRPr lang="en-US" sz="2400" dirty="0"/>
          </a:p>
          <a:p>
            <a:r>
              <a:rPr lang="en-US" dirty="0" smtClean="0"/>
              <a:t>Topical modules come in a separate file, but take the same form as core wave files: person-month form</a:t>
            </a:r>
          </a:p>
          <a:p>
            <a:r>
              <a:rPr lang="en-US" dirty="0" smtClean="0"/>
              <a:t>Often TM measures are at the household level (such as assets/ material hardship), but the variables are duplicated in each household member’s record</a:t>
            </a:r>
          </a:p>
          <a:p>
            <a:r>
              <a:rPr lang="en-US" dirty="0" smtClean="0"/>
              <a:t>In some cases, the universe of the TM excludes some SIPP respondents</a:t>
            </a:r>
          </a:p>
          <a:p>
            <a:r>
              <a:rPr lang="en-US" dirty="0"/>
              <a:t>You can merge topical module (TM) variables into your core files using the person identifier and </a:t>
            </a:r>
            <a:r>
              <a:rPr lang="en-US" dirty="0" smtClean="0"/>
              <a:t>wave</a:t>
            </a:r>
          </a:p>
          <a:p>
            <a:r>
              <a:rPr lang="en-US" dirty="0" smtClean="0"/>
              <a:t>TM observations generally attach to the 4</a:t>
            </a:r>
            <a:r>
              <a:rPr lang="en-US" baseline="30000" dirty="0" smtClean="0"/>
              <a:t>th</a:t>
            </a:r>
            <a:r>
              <a:rPr lang="en-US" dirty="0" smtClean="0"/>
              <a:t> reference month of the wave they were conducted in</a:t>
            </a:r>
          </a:p>
          <a:p>
            <a:r>
              <a:rPr lang="en-US" dirty="0" smtClean="0"/>
              <a:t>While they attach to this observation, TM questions vary considerably in terms of the reference period they cover</a:t>
            </a:r>
          </a:p>
          <a:p>
            <a:endParaRPr lang="en-US" dirty="0" smtClean="0"/>
          </a:p>
          <a:p>
            <a:endParaRPr lang="en-US" dirty="0"/>
          </a:p>
        </p:txBody>
      </p:sp>
    </p:spTree>
    <p:extLst>
      <p:ext uri="{BB962C8B-B14F-4D97-AF65-F5344CB8AC3E}">
        <p14:creationId xmlns:p14="http://schemas.microsoft.com/office/powerpoint/2010/main" val="131166699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107576"/>
            <a:ext cx="8042276" cy="806824"/>
          </a:xfrm>
        </p:spPr>
        <p:txBody>
          <a:bodyPr/>
          <a:lstStyle/>
          <a:p>
            <a:r>
              <a:rPr lang="en-US" sz="4000" dirty="0" smtClean="0"/>
              <a:t>Merging Topical Modules</a:t>
            </a:r>
            <a:endParaRPr lang="en-US" sz="4000" dirty="0"/>
          </a:p>
        </p:txBody>
      </p:sp>
      <p:sp>
        <p:nvSpPr>
          <p:cNvPr id="5" name="Content Placeholder 4"/>
          <p:cNvSpPr>
            <a:spLocks noGrp="1"/>
          </p:cNvSpPr>
          <p:nvPr>
            <p:ph idx="1"/>
          </p:nvPr>
        </p:nvSpPr>
        <p:spPr>
          <a:xfrm>
            <a:off x="549275" y="1041400"/>
            <a:ext cx="8042276" cy="5283200"/>
          </a:xfrm>
        </p:spPr>
        <p:txBody>
          <a:bodyPr>
            <a:normAutofit/>
          </a:bodyPr>
          <a:lstStyle/>
          <a:p>
            <a:pPr marL="0" indent="0">
              <a:buNone/>
            </a:pPr>
            <a:endParaRPr lang="en-US" dirty="0" smtClean="0"/>
          </a:p>
          <a:p>
            <a:r>
              <a:rPr lang="en-US" dirty="0" smtClean="0"/>
              <a:t>T</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539157008"/>
              </p:ext>
            </p:extLst>
          </p:nvPr>
        </p:nvGraphicFramePr>
        <p:xfrm>
          <a:off x="152400" y="1397000"/>
          <a:ext cx="4470400" cy="3606800"/>
        </p:xfrm>
        <a:graphic>
          <a:graphicData uri="http://schemas.openxmlformats.org/drawingml/2006/table">
            <a:tbl>
              <a:tblPr firstRow="1" bandRow="1">
                <a:tableStyleId>{5C22544A-7EE6-4342-B048-85BDC9FD1C3A}</a:tableStyleId>
              </a:tblPr>
              <a:tblGrid>
                <a:gridCol w="977900"/>
                <a:gridCol w="774700"/>
                <a:gridCol w="889000"/>
                <a:gridCol w="749300"/>
                <a:gridCol w="1079500"/>
              </a:tblGrid>
              <a:tr h="370840">
                <a:tc>
                  <a:txBody>
                    <a:bodyPr/>
                    <a:lstStyle/>
                    <a:p>
                      <a:r>
                        <a:rPr lang="en-US" dirty="0" smtClean="0"/>
                        <a:t>Person</a:t>
                      </a:r>
                      <a:endParaRPr lang="en-US" dirty="0"/>
                    </a:p>
                  </a:txBody>
                  <a:tcPr/>
                </a:tc>
                <a:tc>
                  <a:txBody>
                    <a:bodyPr/>
                    <a:lstStyle/>
                    <a:p>
                      <a:r>
                        <a:rPr lang="en-US" dirty="0" smtClean="0"/>
                        <a:t>Wave</a:t>
                      </a:r>
                      <a:endParaRPr lang="en-US" dirty="0"/>
                    </a:p>
                  </a:txBody>
                  <a:tcPr/>
                </a:tc>
                <a:tc>
                  <a:txBody>
                    <a:bodyPr/>
                    <a:lstStyle/>
                    <a:p>
                      <a:r>
                        <a:rPr lang="en-US" dirty="0" smtClean="0"/>
                        <a:t>Ref Month</a:t>
                      </a:r>
                      <a:endParaRPr lang="en-US" dirty="0"/>
                    </a:p>
                  </a:txBody>
                  <a:tcPr/>
                </a:tc>
                <a:tc>
                  <a:txBody>
                    <a:bodyPr/>
                    <a:lstStyle/>
                    <a:p>
                      <a:r>
                        <a:rPr lang="en-US" dirty="0" smtClean="0"/>
                        <a:t>Work</a:t>
                      </a:r>
                      <a:endParaRPr lang="en-US" dirty="0"/>
                    </a:p>
                  </a:txBody>
                  <a:tcPr/>
                </a:tc>
                <a:tc>
                  <a:txBody>
                    <a:bodyPr/>
                    <a:lstStyle/>
                    <a:p>
                      <a:r>
                        <a:rPr lang="en-US" dirty="0" smtClean="0"/>
                        <a:t>Insured</a:t>
                      </a:r>
                      <a:endParaRPr lang="en-US" dirty="0"/>
                    </a:p>
                  </a:txBody>
                  <a:tcPr/>
                </a:tc>
              </a:tr>
              <a:tr h="370840">
                <a:tc>
                  <a:txBody>
                    <a:bodyPr/>
                    <a:lstStyle/>
                    <a:p>
                      <a:r>
                        <a:rPr lang="en-US" dirty="0" smtClean="0"/>
                        <a:t>Luke</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dirty="0" smtClean="0"/>
                        <a:t>Luke</a:t>
                      </a:r>
                      <a:endParaRPr lang="en-US" dirty="0"/>
                    </a:p>
                  </a:txBody>
                  <a:tcPr/>
                </a:tc>
                <a:tc>
                  <a:txBody>
                    <a:bodyPr/>
                    <a:lstStyle/>
                    <a:p>
                      <a:r>
                        <a:rPr lang="en-US" dirty="0" smtClean="0"/>
                        <a:t>4</a:t>
                      </a:r>
                      <a:endParaRPr lang="en-US" dirty="0"/>
                    </a:p>
                  </a:txBody>
                  <a:tcPr/>
                </a:tc>
                <a:tc>
                  <a:txBody>
                    <a:bodyPr/>
                    <a:lstStyle/>
                    <a:p>
                      <a:r>
                        <a:rPr lang="en-US" dirty="0" smtClean="0"/>
                        <a:t>2</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dirty="0" smtClean="0"/>
                        <a:t>Luke</a:t>
                      </a:r>
                      <a:endParaRPr lang="en-US"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r>
                        <a:rPr lang="en-US" dirty="0" smtClean="0"/>
                        <a:t>Luke</a:t>
                      </a:r>
                      <a:endParaRPr lang="en-US" dirty="0"/>
                    </a:p>
                  </a:txBody>
                  <a:tcPr/>
                </a:tc>
                <a:tc>
                  <a:txBody>
                    <a:bodyPr/>
                    <a:lstStyle/>
                    <a:p>
                      <a:r>
                        <a:rPr lang="en-US" dirty="0" smtClean="0"/>
                        <a:t>4</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dirty="0" smtClean="0"/>
                        <a:t>LeBron</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dirty="0" smtClean="0"/>
                        <a:t>LeBron</a:t>
                      </a:r>
                      <a:endParaRPr lang="en-US" dirty="0"/>
                    </a:p>
                  </a:txBody>
                  <a:tcPr/>
                </a:tc>
                <a:tc>
                  <a:txBody>
                    <a:bodyPr/>
                    <a:lstStyle/>
                    <a:p>
                      <a:r>
                        <a:rPr lang="en-US" dirty="0" smtClean="0"/>
                        <a:t>4</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dirty="0" smtClean="0"/>
                        <a:t>LeBron</a:t>
                      </a:r>
                      <a:endParaRPr lang="en-US"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dirty="0" smtClean="0"/>
                        <a:t>LeBron</a:t>
                      </a:r>
                      <a:endParaRPr lang="en-US" dirty="0"/>
                    </a:p>
                  </a:txBody>
                  <a:tcPr/>
                </a:tc>
                <a:tc>
                  <a:txBody>
                    <a:bodyPr/>
                    <a:lstStyle/>
                    <a:p>
                      <a:r>
                        <a:rPr lang="en-US" dirty="0" smtClean="0"/>
                        <a:t>4</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124771743"/>
              </p:ext>
            </p:extLst>
          </p:nvPr>
        </p:nvGraphicFramePr>
        <p:xfrm>
          <a:off x="5676900" y="1397000"/>
          <a:ext cx="3225800" cy="1112520"/>
        </p:xfrm>
        <a:graphic>
          <a:graphicData uri="http://schemas.openxmlformats.org/drawingml/2006/table">
            <a:tbl>
              <a:tblPr firstRow="1" bandRow="1">
                <a:tableStyleId>{5C22544A-7EE6-4342-B048-85BDC9FD1C3A}</a:tableStyleId>
              </a:tblPr>
              <a:tblGrid>
                <a:gridCol w="1003300"/>
                <a:gridCol w="901700"/>
                <a:gridCol w="1320800"/>
              </a:tblGrid>
              <a:tr h="370840">
                <a:tc>
                  <a:txBody>
                    <a:bodyPr/>
                    <a:lstStyle/>
                    <a:p>
                      <a:r>
                        <a:rPr lang="en-US" dirty="0" smtClean="0"/>
                        <a:t>Person</a:t>
                      </a:r>
                      <a:endParaRPr lang="en-US" dirty="0"/>
                    </a:p>
                  </a:txBody>
                  <a:tcPr/>
                </a:tc>
                <a:tc>
                  <a:txBody>
                    <a:bodyPr/>
                    <a:lstStyle/>
                    <a:p>
                      <a:r>
                        <a:rPr lang="en-US" dirty="0" smtClean="0"/>
                        <a:t>Wave</a:t>
                      </a:r>
                      <a:endParaRPr lang="en-US" dirty="0"/>
                    </a:p>
                  </a:txBody>
                  <a:tcPr/>
                </a:tc>
                <a:tc>
                  <a:txBody>
                    <a:bodyPr/>
                    <a:lstStyle/>
                    <a:p>
                      <a:r>
                        <a:rPr lang="en-US" dirty="0" smtClean="0"/>
                        <a:t>Net Worth</a:t>
                      </a:r>
                      <a:endParaRPr lang="en-US" dirty="0"/>
                    </a:p>
                  </a:txBody>
                  <a:tcPr/>
                </a:tc>
              </a:tr>
              <a:tr h="370840">
                <a:tc>
                  <a:txBody>
                    <a:bodyPr/>
                    <a:lstStyle/>
                    <a:p>
                      <a:r>
                        <a:rPr lang="en-US" dirty="0" smtClean="0"/>
                        <a:t>Luke</a:t>
                      </a:r>
                      <a:endParaRPr lang="en-US" dirty="0"/>
                    </a:p>
                  </a:txBody>
                  <a:tcPr/>
                </a:tc>
                <a:tc>
                  <a:txBody>
                    <a:bodyPr/>
                    <a:lstStyle/>
                    <a:p>
                      <a:r>
                        <a:rPr lang="en-US" dirty="0" smtClean="0"/>
                        <a:t>4</a:t>
                      </a:r>
                      <a:endParaRPr lang="en-US" dirty="0"/>
                    </a:p>
                  </a:txBody>
                  <a:tcPr/>
                </a:tc>
                <a:tc>
                  <a:txBody>
                    <a:bodyPr/>
                    <a:lstStyle/>
                    <a:p>
                      <a:r>
                        <a:rPr lang="en-US" dirty="0" smtClean="0"/>
                        <a:t>A little</a:t>
                      </a:r>
                      <a:endParaRPr lang="en-US" dirty="0"/>
                    </a:p>
                  </a:txBody>
                  <a:tcPr/>
                </a:tc>
              </a:tr>
              <a:tr h="370840">
                <a:tc>
                  <a:txBody>
                    <a:bodyPr/>
                    <a:lstStyle/>
                    <a:p>
                      <a:r>
                        <a:rPr lang="en-US" dirty="0" smtClean="0"/>
                        <a:t>LeBron</a:t>
                      </a:r>
                      <a:endParaRPr lang="en-US" dirty="0"/>
                    </a:p>
                  </a:txBody>
                  <a:tcPr/>
                </a:tc>
                <a:tc>
                  <a:txBody>
                    <a:bodyPr/>
                    <a:lstStyle/>
                    <a:p>
                      <a:r>
                        <a:rPr lang="en-US" dirty="0" smtClean="0"/>
                        <a:t>4</a:t>
                      </a:r>
                      <a:endParaRPr lang="en-US" dirty="0"/>
                    </a:p>
                  </a:txBody>
                  <a:tcPr/>
                </a:tc>
                <a:tc>
                  <a:txBody>
                    <a:bodyPr/>
                    <a:lstStyle/>
                    <a:p>
                      <a:r>
                        <a:rPr lang="en-US" dirty="0" smtClean="0"/>
                        <a:t>A lot</a:t>
                      </a:r>
                      <a:endParaRPr lang="en-US" dirty="0"/>
                    </a:p>
                  </a:txBody>
                  <a:tcPr/>
                </a:tc>
              </a:tr>
            </a:tbl>
          </a:graphicData>
        </a:graphic>
      </p:graphicFrame>
      <p:sp>
        <p:nvSpPr>
          <p:cNvPr id="6" name="TextBox 5"/>
          <p:cNvSpPr txBox="1"/>
          <p:nvPr/>
        </p:nvSpPr>
        <p:spPr>
          <a:xfrm>
            <a:off x="152400" y="5194300"/>
            <a:ext cx="4470400" cy="369332"/>
          </a:xfrm>
          <a:prstGeom prst="rect">
            <a:avLst/>
          </a:prstGeom>
          <a:noFill/>
        </p:spPr>
        <p:txBody>
          <a:bodyPr wrap="square" rtlCol="0">
            <a:spAutoFit/>
          </a:bodyPr>
          <a:lstStyle/>
          <a:p>
            <a:r>
              <a:rPr lang="en-US" dirty="0" smtClean="0"/>
              <a:t>-------------------------Core----------------------------</a:t>
            </a:r>
            <a:endParaRPr lang="en-US" dirty="0"/>
          </a:p>
        </p:txBody>
      </p:sp>
      <p:sp>
        <p:nvSpPr>
          <p:cNvPr id="7" name="TextBox 6"/>
          <p:cNvSpPr txBox="1"/>
          <p:nvPr/>
        </p:nvSpPr>
        <p:spPr>
          <a:xfrm>
            <a:off x="5676900" y="2571234"/>
            <a:ext cx="3225800" cy="369332"/>
          </a:xfrm>
          <a:prstGeom prst="rect">
            <a:avLst/>
          </a:prstGeom>
          <a:noFill/>
        </p:spPr>
        <p:txBody>
          <a:bodyPr wrap="square" rtlCol="0">
            <a:spAutoFit/>
          </a:bodyPr>
          <a:lstStyle/>
          <a:p>
            <a:r>
              <a:rPr lang="en-US" dirty="0" smtClean="0"/>
              <a:t>---------Topical Module----------</a:t>
            </a:r>
            <a:endParaRPr lang="en-US" dirty="0"/>
          </a:p>
        </p:txBody>
      </p:sp>
    </p:spTree>
    <p:extLst>
      <p:ext uri="{BB962C8B-B14F-4D97-AF65-F5344CB8AC3E}">
        <p14:creationId xmlns:p14="http://schemas.microsoft.com/office/powerpoint/2010/main" val="372884877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107576"/>
            <a:ext cx="8042276" cy="806824"/>
          </a:xfrm>
        </p:spPr>
        <p:txBody>
          <a:bodyPr/>
          <a:lstStyle/>
          <a:p>
            <a:r>
              <a:rPr lang="en-US" sz="4000" dirty="0"/>
              <a:t>Merging Topical Modules</a:t>
            </a:r>
          </a:p>
        </p:txBody>
      </p:sp>
      <p:sp>
        <p:nvSpPr>
          <p:cNvPr id="5" name="Content Placeholder 4"/>
          <p:cNvSpPr>
            <a:spLocks noGrp="1"/>
          </p:cNvSpPr>
          <p:nvPr>
            <p:ph idx="1"/>
          </p:nvPr>
        </p:nvSpPr>
        <p:spPr>
          <a:xfrm>
            <a:off x="549275" y="1041400"/>
            <a:ext cx="8042276" cy="5283200"/>
          </a:xfrm>
        </p:spPr>
        <p:txBody>
          <a:bodyPr>
            <a:normAutofit/>
          </a:bodyPr>
          <a:lstStyle/>
          <a:p>
            <a:pPr marL="0" indent="0">
              <a:buNone/>
            </a:pPr>
            <a:endParaRPr lang="en-US" dirty="0" smtClean="0"/>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776787042"/>
              </p:ext>
            </p:extLst>
          </p:nvPr>
        </p:nvGraphicFramePr>
        <p:xfrm>
          <a:off x="152400" y="1397000"/>
          <a:ext cx="5575300" cy="3606800"/>
        </p:xfrm>
        <a:graphic>
          <a:graphicData uri="http://schemas.openxmlformats.org/drawingml/2006/table">
            <a:tbl>
              <a:tblPr firstRow="1" bandRow="1">
                <a:tableStyleId>{5C22544A-7EE6-4342-B048-85BDC9FD1C3A}</a:tableStyleId>
              </a:tblPr>
              <a:tblGrid>
                <a:gridCol w="1028700"/>
                <a:gridCol w="762000"/>
                <a:gridCol w="952500"/>
                <a:gridCol w="812800"/>
                <a:gridCol w="1104900"/>
                <a:gridCol w="914400"/>
              </a:tblGrid>
              <a:tr h="370840">
                <a:tc>
                  <a:txBody>
                    <a:bodyPr/>
                    <a:lstStyle/>
                    <a:p>
                      <a:r>
                        <a:rPr lang="en-US" dirty="0" smtClean="0"/>
                        <a:t>Person</a:t>
                      </a:r>
                      <a:endParaRPr lang="en-US" dirty="0"/>
                    </a:p>
                  </a:txBody>
                  <a:tcPr/>
                </a:tc>
                <a:tc>
                  <a:txBody>
                    <a:bodyPr/>
                    <a:lstStyle/>
                    <a:p>
                      <a:r>
                        <a:rPr lang="en-US" dirty="0" smtClean="0"/>
                        <a:t>Wave</a:t>
                      </a:r>
                      <a:endParaRPr lang="en-US" dirty="0"/>
                    </a:p>
                  </a:txBody>
                  <a:tcPr/>
                </a:tc>
                <a:tc>
                  <a:txBody>
                    <a:bodyPr/>
                    <a:lstStyle/>
                    <a:p>
                      <a:r>
                        <a:rPr lang="en-US" dirty="0" smtClean="0"/>
                        <a:t>Ref Month</a:t>
                      </a:r>
                      <a:endParaRPr lang="en-US" dirty="0"/>
                    </a:p>
                  </a:txBody>
                  <a:tcPr/>
                </a:tc>
                <a:tc>
                  <a:txBody>
                    <a:bodyPr/>
                    <a:lstStyle/>
                    <a:p>
                      <a:r>
                        <a:rPr lang="en-US" dirty="0" smtClean="0"/>
                        <a:t>Work</a:t>
                      </a:r>
                      <a:endParaRPr lang="en-US" dirty="0"/>
                    </a:p>
                  </a:txBody>
                  <a:tcPr/>
                </a:tc>
                <a:tc>
                  <a:txBody>
                    <a:bodyPr/>
                    <a:lstStyle/>
                    <a:p>
                      <a:r>
                        <a:rPr lang="en-US" dirty="0" smtClean="0"/>
                        <a:t>Insured</a:t>
                      </a:r>
                      <a:endParaRPr lang="en-US" dirty="0"/>
                    </a:p>
                  </a:txBody>
                  <a:tcPr/>
                </a:tc>
                <a:tc>
                  <a:txBody>
                    <a:bodyPr/>
                    <a:lstStyle/>
                    <a:p>
                      <a:r>
                        <a:rPr lang="en-US" dirty="0" smtClean="0"/>
                        <a:t>Net Worth</a:t>
                      </a:r>
                      <a:endParaRPr lang="en-US" dirty="0"/>
                    </a:p>
                  </a:txBody>
                  <a:tcPr/>
                </a:tc>
              </a:tr>
              <a:tr h="370840">
                <a:tc>
                  <a:txBody>
                    <a:bodyPr/>
                    <a:lstStyle/>
                    <a:p>
                      <a:r>
                        <a:rPr lang="en-US" dirty="0" smtClean="0"/>
                        <a:t>Luke</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a:t>
                      </a:r>
                      <a:endParaRPr lang="en-US" dirty="0"/>
                    </a:p>
                  </a:txBody>
                  <a:tcPr/>
                </a:tc>
              </a:tr>
              <a:tr h="370840">
                <a:tc>
                  <a:txBody>
                    <a:bodyPr/>
                    <a:lstStyle/>
                    <a:p>
                      <a:r>
                        <a:rPr lang="en-US" dirty="0" smtClean="0"/>
                        <a:t>Luke</a:t>
                      </a:r>
                      <a:endParaRPr lang="en-US" dirty="0"/>
                    </a:p>
                  </a:txBody>
                  <a:tcPr/>
                </a:tc>
                <a:tc>
                  <a:txBody>
                    <a:bodyPr/>
                    <a:lstStyle/>
                    <a:p>
                      <a:r>
                        <a:rPr lang="en-US" dirty="0" smtClean="0"/>
                        <a:t>4</a:t>
                      </a:r>
                      <a:endParaRPr lang="en-US" dirty="0"/>
                    </a:p>
                  </a:txBody>
                  <a:tcPr/>
                </a:tc>
                <a:tc>
                  <a:txBody>
                    <a:bodyPr/>
                    <a:lstStyle/>
                    <a:p>
                      <a:r>
                        <a:rPr lang="en-US" dirty="0" smtClean="0"/>
                        <a:t>2</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a:t>
                      </a:r>
                      <a:endParaRPr lang="en-US" dirty="0"/>
                    </a:p>
                  </a:txBody>
                  <a:tcPr/>
                </a:tc>
              </a:tr>
              <a:tr h="370840">
                <a:tc>
                  <a:txBody>
                    <a:bodyPr/>
                    <a:lstStyle/>
                    <a:p>
                      <a:r>
                        <a:rPr lang="en-US" dirty="0" smtClean="0"/>
                        <a:t>Luke</a:t>
                      </a:r>
                      <a:endParaRPr lang="en-US"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a:t>
                      </a:r>
                      <a:endParaRPr lang="en-US" dirty="0"/>
                    </a:p>
                  </a:txBody>
                  <a:tcPr/>
                </a:tc>
              </a:tr>
              <a:tr h="370840">
                <a:tc>
                  <a:txBody>
                    <a:bodyPr/>
                    <a:lstStyle/>
                    <a:p>
                      <a:r>
                        <a:rPr lang="en-US" dirty="0" smtClean="0"/>
                        <a:t>Luke</a:t>
                      </a:r>
                      <a:endParaRPr lang="en-US" dirty="0"/>
                    </a:p>
                  </a:txBody>
                  <a:tcPr/>
                </a:tc>
                <a:tc>
                  <a:txBody>
                    <a:bodyPr/>
                    <a:lstStyle/>
                    <a:p>
                      <a:r>
                        <a:rPr lang="en-US" dirty="0" smtClean="0"/>
                        <a:t>4</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A little</a:t>
                      </a:r>
                      <a:endParaRPr lang="en-US" dirty="0"/>
                    </a:p>
                  </a:txBody>
                  <a:tcPr/>
                </a:tc>
              </a:tr>
              <a:tr h="370840">
                <a:tc>
                  <a:txBody>
                    <a:bodyPr/>
                    <a:lstStyle/>
                    <a:p>
                      <a:r>
                        <a:rPr lang="en-US" dirty="0" smtClean="0"/>
                        <a:t>LeBron</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a:t>
                      </a:r>
                      <a:endParaRPr lang="en-US" dirty="0"/>
                    </a:p>
                  </a:txBody>
                  <a:tcPr/>
                </a:tc>
              </a:tr>
              <a:tr h="370840">
                <a:tc>
                  <a:txBody>
                    <a:bodyPr/>
                    <a:lstStyle/>
                    <a:p>
                      <a:r>
                        <a:rPr lang="en-US" dirty="0" smtClean="0"/>
                        <a:t>LeBron</a:t>
                      </a:r>
                      <a:endParaRPr lang="en-US" dirty="0"/>
                    </a:p>
                  </a:txBody>
                  <a:tcPr/>
                </a:tc>
                <a:tc>
                  <a:txBody>
                    <a:bodyPr/>
                    <a:lstStyle/>
                    <a:p>
                      <a:r>
                        <a:rPr lang="en-US" dirty="0" smtClean="0"/>
                        <a:t>4</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a:t>
                      </a:r>
                      <a:endParaRPr lang="en-US" dirty="0"/>
                    </a:p>
                  </a:txBody>
                  <a:tcPr/>
                </a:tc>
              </a:tr>
              <a:tr h="370840">
                <a:tc>
                  <a:txBody>
                    <a:bodyPr/>
                    <a:lstStyle/>
                    <a:p>
                      <a:r>
                        <a:rPr lang="en-US" dirty="0" smtClean="0"/>
                        <a:t>LeBron</a:t>
                      </a:r>
                      <a:endParaRPr lang="en-US"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a:t>
                      </a:r>
                      <a:endParaRPr lang="en-US" dirty="0"/>
                    </a:p>
                  </a:txBody>
                  <a:tcPr/>
                </a:tc>
              </a:tr>
              <a:tr h="370840">
                <a:tc>
                  <a:txBody>
                    <a:bodyPr/>
                    <a:lstStyle/>
                    <a:p>
                      <a:r>
                        <a:rPr lang="en-US" dirty="0" smtClean="0"/>
                        <a:t>LeBron</a:t>
                      </a:r>
                      <a:endParaRPr lang="en-US" dirty="0"/>
                    </a:p>
                  </a:txBody>
                  <a:tcPr/>
                </a:tc>
                <a:tc>
                  <a:txBody>
                    <a:bodyPr/>
                    <a:lstStyle/>
                    <a:p>
                      <a:r>
                        <a:rPr lang="en-US" dirty="0" smtClean="0"/>
                        <a:t>4</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A lot</a:t>
                      </a:r>
                      <a:endParaRPr lang="en-US" dirty="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997775793"/>
              </p:ext>
            </p:extLst>
          </p:nvPr>
        </p:nvGraphicFramePr>
        <p:xfrm>
          <a:off x="5829300" y="1397000"/>
          <a:ext cx="3225800" cy="1112520"/>
        </p:xfrm>
        <a:graphic>
          <a:graphicData uri="http://schemas.openxmlformats.org/drawingml/2006/table">
            <a:tbl>
              <a:tblPr firstRow="1" bandRow="1">
                <a:tableStyleId>{5C22544A-7EE6-4342-B048-85BDC9FD1C3A}</a:tableStyleId>
              </a:tblPr>
              <a:tblGrid>
                <a:gridCol w="1003300"/>
                <a:gridCol w="901700"/>
                <a:gridCol w="1320800"/>
              </a:tblGrid>
              <a:tr h="370840">
                <a:tc>
                  <a:txBody>
                    <a:bodyPr/>
                    <a:lstStyle/>
                    <a:p>
                      <a:r>
                        <a:rPr lang="en-US" dirty="0" smtClean="0"/>
                        <a:t>Person</a:t>
                      </a:r>
                      <a:endParaRPr lang="en-US" dirty="0"/>
                    </a:p>
                  </a:txBody>
                  <a:tcPr/>
                </a:tc>
                <a:tc>
                  <a:txBody>
                    <a:bodyPr/>
                    <a:lstStyle/>
                    <a:p>
                      <a:r>
                        <a:rPr lang="en-US" dirty="0" smtClean="0"/>
                        <a:t>Wave</a:t>
                      </a:r>
                      <a:endParaRPr lang="en-US" dirty="0"/>
                    </a:p>
                  </a:txBody>
                  <a:tcPr/>
                </a:tc>
                <a:tc>
                  <a:txBody>
                    <a:bodyPr/>
                    <a:lstStyle/>
                    <a:p>
                      <a:r>
                        <a:rPr lang="en-US" dirty="0" smtClean="0"/>
                        <a:t>Net Worth</a:t>
                      </a:r>
                      <a:endParaRPr lang="en-US" dirty="0"/>
                    </a:p>
                  </a:txBody>
                  <a:tcPr/>
                </a:tc>
              </a:tr>
              <a:tr h="370840">
                <a:tc>
                  <a:txBody>
                    <a:bodyPr/>
                    <a:lstStyle/>
                    <a:p>
                      <a:r>
                        <a:rPr lang="en-US" dirty="0" smtClean="0"/>
                        <a:t>Luke</a:t>
                      </a:r>
                      <a:endParaRPr lang="en-US" dirty="0"/>
                    </a:p>
                  </a:txBody>
                  <a:tcPr/>
                </a:tc>
                <a:tc>
                  <a:txBody>
                    <a:bodyPr/>
                    <a:lstStyle/>
                    <a:p>
                      <a:r>
                        <a:rPr lang="en-US" dirty="0" smtClean="0"/>
                        <a:t>4</a:t>
                      </a:r>
                      <a:endParaRPr lang="en-US" dirty="0"/>
                    </a:p>
                  </a:txBody>
                  <a:tcPr/>
                </a:tc>
                <a:tc>
                  <a:txBody>
                    <a:bodyPr/>
                    <a:lstStyle/>
                    <a:p>
                      <a:r>
                        <a:rPr lang="en-US" dirty="0" smtClean="0"/>
                        <a:t>A little</a:t>
                      </a:r>
                      <a:endParaRPr lang="en-US" dirty="0"/>
                    </a:p>
                  </a:txBody>
                  <a:tcPr/>
                </a:tc>
              </a:tr>
              <a:tr h="370840">
                <a:tc>
                  <a:txBody>
                    <a:bodyPr/>
                    <a:lstStyle/>
                    <a:p>
                      <a:r>
                        <a:rPr lang="en-US" dirty="0" smtClean="0"/>
                        <a:t>LeBron</a:t>
                      </a:r>
                      <a:endParaRPr lang="en-US" dirty="0"/>
                    </a:p>
                  </a:txBody>
                  <a:tcPr/>
                </a:tc>
                <a:tc>
                  <a:txBody>
                    <a:bodyPr/>
                    <a:lstStyle/>
                    <a:p>
                      <a:r>
                        <a:rPr lang="en-US" dirty="0" smtClean="0"/>
                        <a:t>4</a:t>
                      </a:r>
                      <a:endParaRPr lang="en-US" dirty="0"/>
                    </a:p>
                  </a:txBody>
                  <a:tcPr/>
                </a:tc>
                <a:tc>
                  <a:txBody>
                    <a:bodyPr/>
                    <a:lstStyle/>
                    <a:p>
                      <a:r>
                        <a:rPr lang="en-US" dirty="0" smtClean="0"/>
                        <a:t>A lot</a:t>
                      </a:r>
                      <a:endParaRPr lang="en-US" dirty="0"/>
                    </a:p>
                  </a:txBody>
                  <a:tcPr/>
                </a:tc>
              </a:tr>
            </a:tbl>
          </a:graphicData>
        </a:graphic>
      </p:graphicFrame>
      <p:sp>
        <p:nvSpPr>
          <p:cNvPr id="6" name="TextBox 5"/>
          <p:cNvSpPr txBox="1"/>
          <p:nvPr/>
        </p:nvSpPr>
        <p:spPr>
          <a:xfrm>
            <a:off x="152400" y="5130800"/>
            <a:ext cx="8902700" cy="1846659"/>
          </a:xfrm>
          <a:prstGeom prst="rect">
            <a:avLst/>
          </a:prstGeom>
          <a:noFill/>
        </p:spPr>
        <p:txBody>
          <a:bodyPr wrap="square" rtlCol="0">
            <a:spAutoFit/>
          </a:bodyPr>
          <a:lstStyle/>
          <a:p>
            <a:r>
              <a:rPr lang="en-US" sz="1600" dirty="0" smtClean="0"/>
              <a:t>STATA SYNTAX</a:t>
            </a:r>
          </a:p>
          <a:p>
            <a:r>
              <a:rPr lang="en-US" sz="1600" dirty="0" smtClean="0"/>
              <a:t>(After generating a variable </a:t>
            </a:r>
            <a:r>
              <a:rPr lang="en-US" sz="1600" dirty="0" err="1" smtClean="0"/>
              <a:t>srefmon</a:t>
            </a:r>
            <a:r>
              <a:rPr lang="en-US" sz="1600" dirty="0" smtClean="0"/>
              <a:t> == 4 in the TM file. Also, make sure </a:t>
            </a:r>
            <a:r>
              <a:rPr lang="en-US" sz="1600" dirty="0" err="1" smtClean="0"/>
              <a:t>epppnum</a:t>
            </a:r>
            <a:r>
              <a:rPr lang="en-US" sz="1600" dirty="0" smtClean="0"/>
              <a:t> is in the right units!)</a:t>
            </a:r>
            <a:r>
              <a:rPr lang="en-US" sz="1600" dirty="0"/>
              <a:t> </a:t>
            </a:r>
            <a:r>
              <a:rPr lang="en-US" sz="1600" dirty="0" smtClean="0"/>
              <a:t>Now </a:t>
            </a:r>
            <a:r>
              <a:rPr lang="en-US" sz="1600" dirty="0"/>
              <a:t>l</a:t>
            </a:r>
            <a:r>
              <a:rPr lang="en-US" sz="1600" dirty="0" smtClean="0"/>
              <a:t>oad in your core data</a:t>
            </a:r>
          </a:p>
          <a:p>
            <a:endParaRPr lang="en-US" sz="1600" dirty="0"/>
          </a:p>
          <a:p>
            <a:r>
              <a:rPr lang="en-US" sz="1600" b="1" dirty="0" smtClean="0">
                <a:latin typeface="Courier"/>
                <a:cs typeface="Courier"/>
              </a:rPr>
              <a:t>Merge 1:1 </a:t>
            </a:r>
            <a:r>
              <a:rPr lang="en-US" sz="1600" b="1" dirty="0" err="1" smtClean="0">
                <a:latin typeface="Courier"/>
                <a:cs typeface="Courier"/>
              </a:rPr>
              <a:t>ssuid</a:t>
            </a:r>
            <a:r>
              <a:rPr lang="en-US" sz="1600" b="1" dirty="0" smtClean="0">
                <a:latin typeface="Courier"/>
                <a:cs typeface="Courier"/>
              </a:rPr>
              <a:t> </a:t>
            </a:r>
            <a:r>
              <a:rPr lang="en-US" sz="1600" b="1" dirty="0" err="1" smtClean="0">
                <a:latin typeface="Courier"/>
                <a:cs typeface="Courier"/>
              </a:rPr>
              <a:t>epppnum</a:t>
            </a:r>
            <a:r>
              <a:rPr lang="en-US" sz="1600" b="1" dirty="0" smtClean="0">
                <a:latin typeface="Courier"/>
                <a:cs typeface="Courier"/>
              </a:rPr>
              <a:t> </a:t>
            </a:r>
            <a:r>
              <a:rPr lang="en-US" sz="1600" b="1" dirty="0" err="1" smtClean="0">
                <a:latin typeface="Courier"/>
                <a:cs typeface="Courier"/>
              </a:rPr>
              <a:t>swave</a:t>
            </a:r>
            <a:r>
              <a:rPr lang="en-US" sz="1600" b="1" dirty="0" smtClean="0">
                <a:latin typeface="Courier"/>
                <a:cs typeface="Courier"/>
              </a:rPr>
              <a:t> </a:t>
            </a:r>
            <a:r>
              <a:rPr lang="en-US" sz="1600" b="1" dirty="0" err="1" smtClean="0">
                <a:latin typeface="Courier"/>
                <a:cs typeface="Courier"/>
              </a:rPr>
              <a:t>srefmon</a:t>
            </a:r>
            <a:r>
              <a:rPr lang="en-US" sz="1600" b="1" dirty="0" smtClean="0">
                <a:latin typeface="Courier"/>
                <a:cs typeface="Courier"/>
              </a:rPr>
              <a:t> using sipp08t4.dta, </a:t>
            </a:r>
            <a:r>
              <a:rPr lang="en-US" sz="1600" b="1" dirty="0" err="1" smtClean="0">
                <a:latin typeface="Courier"/>
                <a:cs typeface="Courier"/>
              </a:rPr>
              <a:t>keepusing</a:t>
            </a:r>
            <a:r>
              <a:rPr lang="en-US" sz="1600" b="1" dirty="0" smtClean="0">
                <a:latin typeface="Courier"/>
                <a:cs typeface="Courier"/>
              </a:rPr>
              <a:t>(</a:t>
            </a:r>
            <a:r>
              <a:rPr lang="en-US" sz="1600" b="1" dirty="0" err="1" smtClean="0">
                <a:latin typeface="Courier"/>
                <a:cs typeface="Courier"/>
              </a:rPr>
              <a:t>networth</a:t>
            </a:r>
            <a:r>
              <a:rPr lang="en-US" sz="1600" b="1" dirty="0" smtClean="0">
                <a:latin typeface="Courier"/>
                <a:cs typeface="Courier"/>
              </a:rPr>
              <a:t>)</a:t>
            </a:r>
          </a:p>
          <a:p>
            <a:endParaRPr lang="en-US" dirty="0"/>
          </a:p>
        </p:txBody>
      </p:sp>
      <p:sp>
        <p:nvSpPr>
          <p:cNvPr id="7" name="TextBox 6"/>
          <p:cNvSpPr txBox="1"/>
          <p:nvPr/>
        </p:nvSpPr>
        <p:spPr>
          <a:xfrm>
            <a:off x="5829300" y="3438246"/>
            <a:ext cx="3225800" cy="1477328"/>
          </a:xfrm>
          <a:prstGeom prst="rect">
            <a:avLst/>
          </a:prstGeom>
          <a:noFill/>
        </p:spPr>
        <p:txBody>
          <a:bodyPr wrap="square" rtlCol="0">
            <a:spAutoFit/>
          </a:bodyPr>
          <a:lstStyle/>
          <a:p>
            <a:r>
              <a:rPr lang="en-US" dirty="0" smtClean="0"/>
              <a:t>Must create a variable for the  reference month and set it equal to 4</a:t>
            </a:r>
          </a:p>
          <a:p>
            <a:endParaRPr lang="en-US" dirty="0" smtClean="0"/>
          </a:p>
          <a:p>
            <a:r>
              <a:rPr lang="en-US" b="1" dirty="0">
                <a:latin typeface="Courier"/>
                <a:cs typeface="Courier"/>
              </a:rPr>
              <a:t>g</a:t>
            </a:r>
            <a:r>
              <a:rPr lang="en-US" b="1" dirty="0" smtClean="0">
                <a:latin typeface="Courier"/>
                <a:cs typeface="Courier"/>
              </a:rPr>
              <a:t>en </a:t>
            </a:r>
            <a:r>
              <a:rPr lang="en-US" b="1" dirty="0" err="1">
                <a:latin typeface="Courier"/>
                <a:cs typeface="Courier"/>
              </a:rPr>
              <a:t>s</a:t>
            </a:r>
            <a:r>
              <a:rPr lang="en-US" b="1" dirty="0" err="1" smtClean="0">
                <a:latin typeface="Courier"/>
                <a:cs typeface="Courier"/>
              </a:rPr>
              <a:t>refmon</a:t>
            </a:r>
            <a:r>
              <a:rPr lang="en-US" b="1" dirty="0" smtClean="0">
                <a:latin typeface="Courier"/>
                <a:cs typeface="Courier"/>
              </a:rPr>
              <a:t> = 4 </a:t>
            </a:r>
            <a:endParaRPr lang="en-US" b="1" dirty="0">
              <a:latin typeface="Courier"/>
              <a:cs typeface="Courier"/>
            </a:endParaRPr>
          </a:p>
        </p:txBody>
      </p:sp>
      <p:cxnSp>
        <p:nvCxnSpPr>
          <p:cNvPr id="9" name="Straight Arrow Connector 8"/>
          <p:cNvCxnSpPr/>
          <p:nvPr/>
        </p:nvCxnSpPr>
        <p:spPr>
          <a:xfrm flipH="1" flipV="1">
            <a:off x="7683500" y="2509520"/>
            <a:ext cx="12700" cy="92872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Elbow Connector 10"/>
          <p:cNvCxnSpPr>
            <a:endCxn id="2" idx="3"/>
          </p:cNvCxnSpPr>
          <p:nvPr/>
        </p:nvCxnSpPr>
        <p:spPr>
          <a:xfrm rot="10800000" flipV="1">
            <a:off x="5727700" y="2509520"/>
            <a:ext cx="2654300" cy="690880"/>
          </a:xfrm>
          <a:prstGeom prst="bentConnector3">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4382975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107576"/>
            <a:ext cx="8042276" cy="806824"/>
          </a:xfrm>
        </p:spPr>
        <p:txBody>
          <a:bodyPr/>
          <a:lstStyle/>
          <a:p>
            <a:r>
              <a:rPr lang="en-US" sz="4000" dirty="0"/>
              <a:t>Merging Topical Modules</a:t>
            </a:r>
          </a:p>
        </p:txBody>
      </p:sp>
      <p:sp>
        <p:nvSpPr>
          <p:cNvPr id="5" name="Content Placeholder 4"/>
          <p:cNvSpPr>
            <a:spLocks noGrp="1"/>
          </p:cNvSpPr>
          <p:nvPr>
            <p:ph idx="1"/>
          </p:nvPr>
        </p:nvSpPr>
        <p:spPr>
          <a:xfrm>
            <a:off x="549275" y="1041400"/>
            <a:ext cx="8042276" cy="5283200"/>
          </a:xfrm>
        </p:spPr>
        <p:txBody>
          <a:bodyPr>
            <a:normAutofit/>
          </a:bodyPr>
          <a:lstStyle/>
          <a:p>
            <a:pPr marL="0" indent="0">
              <a:buNone/>
            </a:pPr>
            <a:endParaRPr lang="en-US" dirty="0" smtClean="0"/>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675269963"/>
              </p:ext>
            </p:extLst>
          </p:nvPr>
        </p:nvGraphicFramePr>
        <p:xfrm>
          <a:off x="152400" y="1397000"/>
          <a:ext cx="4470400" cy="3606800"/>
        </p:xfrm>
        <a:graphic>
          <a:graphicData uri="http://schemas.openxmlformats.org/drawingml/2006/table">
            <a:tbl>
              <a:tblPr firstRow="1" bandRow="1">
                <a:tableStyleId>{5C22544A-7EE6-4342-B048-85BDC9FD1C3A}</a:tableStyleId>
              </a:tblPr>
              <a:tblGrid>
                <a:gridCol w="977900"/>
                <a:gridCol w="774700"/>
                <a:gridCol w="889000"/>
                <a:gridCol w="749300"/>
                <a:gridCol w="1079500"/>
              </a:tblGrid>
              <a:tr h="370840">
                <a:tc>
                  <a:txBody>
                    <a:bodyPr/>
                    <a:lstStyle/>
                    <a:p>
                      <a:r>
                        <a:rPr lang="en-US" dirty="0" smtClean="0"/>
                        <a:t>Person</a:t>
                      </a:r>
                      <a:endParaRPr lang="en-US" dirty="0"/>
                    </a:p>
                  </a:txBody>
                  <a:tcPr/>
                </a:tc>
                <a:tc>
                  <a:txBody>
                    <a:bodyPr/>
                    <a:lstStyle/>
                    <a:p>
                      <a:r>
                        <a:rPr lang="en-US" dirty="0" smtClean="0"/>
                        <a:t>Wave</a:t>
                      </a:r>
                      <a:endParaRPr lang="en-US" dirty="0"/>
                    </a:p>
                  </a:txBody>
                  <a:tcPr/>
                </a:tc>
                <a:tc>
                  <a:txBody>
                    <a:bodyPr/>
                    <a:lstStyle/>
                    <a:p>
                      <a:r>
                        <a:rPr lang="en-US" dirty="0" smtClean="0"/>
                        <a:t>Ref Month</a:t>
                      </a:r>
                      <a:endParaRPr lang="en-US" dirty="0"/>
                    </a:p>
                  </a:txBody>
                  <a:tcPr/>
                </a:tc>
                <a:tc>
                  <a:txBody>
                    <a:bodyPr/>
                    <a:lstStyle/>
                    <a:p>
                      <a:r>
                        <a:rPr lang="en-US" dirty="0" smtClean="0"/>
                        <a:t>Work</a:t>
                      </a:r>
                      <a:endParaRPr lang="en-US" dirty="0"/>
                    </a:p>
                  </a:txBody>
                  <a:tcPr/>
                </a:tc>
                <a:tc>
                  <a:txBody>
                    <a:bodyPr/>
                    <a:lstStyle/>
                    <a:p>
                      <a:r>
                        <a:rPr lang="en-US" dirty="0" smtClean="0"/>
                        <a:t>Insured</a:t>
                      </a:r>
                      <a:endParaRPr lang="en-US" dirty="0"/>
                    </a:p>
                  </a:txBody>
                  <a:tcPr/>
                </a:tc>
              </a:tr>
              <a:tr h="370840">
                <a:tc>
                  <a:txBody>
                    <a:bodyPr/>
                    <a:lstStyle/>
                    <a:p>
                      <a:r>
                        <a:rPr lang="en-US" dirty="0" smtClean="0"/>
                        <a:t>Luke</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dirty="0" smtClean="0"/>
                        <a:t>Luke</a:t>
                      </a:r>
                      <a:endParaRPr lang="en-US" dirty="0"/>
                    </a:p>
                  </a:txBody>
                  <a:tcPr/>
                </a:tc>
                <a:tc>
                  <a:txBody>
                    <a:bodyPr/>
                    <a:lstStyle/>
                    <a:p>
                      <a:r>
                        <a:rPr lang="en-US" dirty="0" smtClean="0"/>
                        <a:t>4</a:t>
                      </a:r>
                      <a:endParaRPr lang="en-US" dirty="0"/>
                    </a:p>
                  </a:txBody>
                  <a:tcPr/>
                </a:tc>
                <a:tc>
                  <a:txBody>
                    <a:bodyPr/>
                    <a:lstStyle/>
                    <a:p>
                      <a:r>
                        <a:rPr lang="en-US" dirty="0" smtClean="0"/>
                        <a:t>2</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dirty="0" smtClean="0"/>
                        <a:t>Luke</a:t>
                      </a:r>
                      <a:endParaRPr lang="en-US"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r>
                        <a:rPr lang="en-US" dirty="0" smtClean="0"/>
                        <a:t>Luke</a:t>
                      </a:r>
                      <a:endParaRPr lang="en-US" dirty="0"/>
                    </a:p>
                  </a:txBody>
                  <a:tcPr/>
                </a:tc>
                <a:tc>
                  <a:txBody>
                    <a:bodyPr/>
                    <a:lstStyle/>
                    <a:p>
                      <a:r>
                        <a:rPr lang="en-US" dirty="0" smtClean="0"/>
                        <a:t>4</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dirty="0" smtClean="0"/>
                        <a:t>LeBron</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dirty="0" smtClean="0"/>
                        <a:t>LeBron</a:t>
                      </a:r>
                      <a:endParaRPr lang="en-US" dirty="0"/>
                    </a:p>
                  </a:txBody>
                  <a:tcPr/>
                </a:tc>
                <a:tc>
                  <a:txBody>
                    <a:bodyPr/>
                    <a:lstStyle/>
                    <a:p>
                      <a:r>
                        <a:rPr lang="en-US" dirty="0" smtClean="0"/>
                        <a:t>4</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dirty="0" smtClean="0"/>
                        <a:t>LeBron</a:t>
                      </a:r>
                      <a:endParaRPr lang="en-US"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dirty="0" smtClean="0"/>
                        <a:t>LeBron</a:t>
                      </a:r>
                      <a:endParaRPr lang="en-US" dirty="0"/>
                    </a:p>
                  </a:txBody>
                  <a:tcPr/>
                </a:tc>
                <a:tc>
                  <a:txBody>
                    <a:bodyPr/>
                    <a:lstStyle/>
                    <a:p>
                      <a:r>
                        <a:rPr lang="en-US" dirty="0" smtClean="0"/>
                        <a:t>4</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398870152"/>
              </p:ext>
            </p:extLst>
          </p:nvPr>
        </p:nvGraphicFramePr>
        <p:xfrm>
          <a:off x="5676900" y="1397000"/>
          <a:ext cx="3225800" cy="1112520"/>
        </p:xfrm>
        <a:graphic>
          <a:graphicData uri="http://schemas.openxmlformats.org/drawingml/2006/table">
            <a:tbl>
              <a:tblPr firstRow="1" bandRow="1">
                <a:tableStyleId>{5C22544A-7EE6-4342-B048-85BDC9FD1C3A}</a:tableStyleId>
              </a:tblPr>
              <a:tblGrid>
                <a:gridCol w="1003300"/>
                <a:gridCol w="901700"/>
                <a:gridCol w="1320800"/>
              </a:tblGrid>
              <a:tr h="370840">
                <a:tc>
                  <a:txBody>
                    <a:bodyPr/>
                    <a:lstStyle/>
                    <a:p>
                      <a:r>
                        <a:rPr lang="en-US" dirty="0" smtClean="0"/>
                        <a:t>Person</a:t>
                      </a:r>
                      <a:endParaRPr lang="en-US" dirty="0"/>
                    </a:p>
                  </a:txBody>
                  <a:tcPr/>
                </a:tc>
                <a:tc>
                  <a:txBody>
                    <a:bodyPr/>
                    <a:lstStyle/>
                    <a:p>
                      <a:r>
                        <a:rPr lang="en-US" dirty="0" smtClean="0"/>
                        <a:t>Wave</a:t>
                      </a:r>
                      <a:endParaRPr lang="en-US" dirty="0"/>
                    </a:p>
                  </a:txBody>
                  <a:tcPr/>
                </a:tc>
                <a:tc>
                  <a:txBody>
                    <a:bodyPr/>
                    <a:lstStyle/>
                    <a:p>
                      <a:r>
                        <a:rPr lang="en-US" dirty="0" smtClean="0"/>
                        <a:t>Citizen</a:t>
                      </a:r>
                      <a:endParaRPr lang="en-US" dirty="0"/>
                    </a:p>
                  </a:txBody>
                  <a:tcPr/>
                </a:tc>
              </a:tr>
              <a:tr h="370840">
                <a:tc>
                  <a:txBody>
                    <a:bodyPr/>
                    <a:lstStyle/>
                    <a:p>
                      <a:r>
                        <a:rPr lang="en-US" dirty="0" smtClean="0"/>
                        <a:t>Luke</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r>
              <a:tr h="370840">
                <a:tc>
                  <a:txBody>
                    <a:bodyPr/>
                    <a:lstStyle/>
                    <a:p>
                      <a:r>
                        <a:rPr lang="en-US" dirty="0" smtClean="0"/>
                        <a:t>LeBron</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r>
            </a:tbl>
          </a:graphicData>
        </a:graphic>
      </p:graphicFrame>
    </p:spTree>
    <p:extLst>
      <p:ext uri="{BB962C8B-B14F-4D97-AF65-F5344CB8AC3E}">
        <p14:creationId xmlns:p14="http://schemas.microsoft.com/office/powerpoint/2010/main" val="327982031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107576"/>
            <a:ext cx="8042276" cy="806824"/>
          </a:xfrm>
        </p:spPr>
        <p:txBody>
          <a:bodyPr/>
          <a:lstStyle/>
          <a:p>
            <a:r>
              <a:rPr lang="en-US" sz="4000" dirty="0"/>
              <a:t>Merging Topical Modules</a:t>
            </a:r>
          </a:p>
        </p:txBody>
      </p:sp>
      <p:sp>
        <p:nvSpPr>
          <p:cNvPr id="5" name="Content Placeholder 4"/>
          <p:cNvSpPr>
            <a:spLocks noGrp="1"/>
          </p:cNvSpPr>
          <p:nvPr>
            <p:ph idx="1"/>
          </p:nvPr>
        </p:nvSpPr>
        <p:spPr>
          <a:xfrm>
            <a:off x="549275" y="1041400"/>
            <a:ext cx="8042276" cy="5283200"/>
          </a:xfrm>
        </p:spPr>
        <p:txBody>
          <a:bodyPr>
            <a:normAutofit/>
          </a:bodyPr>
          <a:lstStyle/>
          <a:p>
            <a:pPr marL="0" indent="0">
              <a:buNone/>
            </a:pPr>
            <a:endParaRPr lang="en-US" dirty="0" smtClean="0"/>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457184454"/>
              </p:ext>
            </p:extLst>
          </p:nvPr>
        </p:nvGraphicFramePr>
        <p:xfrm>
          <a:off x="152400" y="1397000"/>
          <a:ext cx="5575300" cy="3606800"/>
        </p:xfrm>
        <a:graphic>
          <a:graphicData uri="http://schemas.openxmlformats.org/drawingml/2006/table">
            <a:tbl>
              <a:tblPr firstRow="1" bandRow="1">
                <a:tableStyleId>{5C22544A-7EE6-4342-B048-85BDC9FD1C3A}</a:tableStyleId>
              </a:tblPr>
              <a:tblGrid>
                <a:gridCol w="1028700"/>
                <a:gridCol w="762000"/>
                <a:gridCol w="952500"/>
                <a:gridCol w="812800"/>
                <a:gridCol w="1041400"/>
                <a:gridCol w="977900"/>
              </a:tblGrid>
              <a:tr h="370840">
                <a:tc>
                  <a:txBody>
                    <a:bodyPr/>
                    <a:lstStyle/>
                    <a:p>
                      <a:r>
                        <a:rPr lang="en-US" dirty="0" smtClean="0"/>
                        <a:t>Person</a:t>
                      </a:r>
                      <a:endParaRPr lang="en-US" dirty="0"/>
                    </a:p>
                  </a:txBody>
                  <a:tcPr/>
                </a:tc>
                <a:tc>
                  <a:txBody>
                    <a:bodyPr/>
                    <a:lstStyle/>
                    <a:p>
                      <a:r>
                        <a:rPr lang="en-US" dirty="0" smtClean="0"/>
                        <a:t>Wave</a:t>
                      </a:r>
                      <a:endParaRPr lang="en-US" dirty="0"/>
                    </a:p>
                  </a:txBody>
                  <a:tcPr/>
                </a:tc>
                <a:tc>
                  <a:txBody>
                    <a:bodyPr/>
                    <a:lstStyle/>
                    <a:p>
                      <a:r>
                        <a:rPr lang="en-US" dirty="0" smtClean="0"/>
                        <a:t>Ref Month</a:t>
                      </a:r>
                      <a:endParaRPr lang="en-US" dirty="0"/>
                    </a:p>
                  </a:txBody>
                  <a:tcPr/>
                </a:tc>
                <a:tc>
                  <a:txBody>
                    <a:bodyPr/>
                    <a:lstStyle/>
                    <a:p>
                      <a:r>
                        <a:rPr lang="en-US" dirty="0" smtClean="0"/>
                        <a:t>Work</a:t>
                      </a:r>
                      <a:endParaRPr lang="en-US" dirty="0"/>
                    </a:p>
                  </a:txBody>
                  <a:tcPr/>
                </a:tc>
                <a:tc>
                  <a:txBody>
                    <a:bodyPr/>
                    <a:lstStyle/>
                    <a:p>
                      <a:r>
                        <a:rPr lang="en-US" dirty="0" smtClean="0"/>
                        <a:t>Insured</a:t>
                      </a:r>
                      <a:endParaRPr lang="en-US" dirty="0"/>
                    </a:p>
                  </a:txBody>
                  <a:tcPr/>
                </a:tc>
                <a:tc>
                  <a:txBody>
                    <a:bodyPr/>
                    <a:lstStyle/>
                    <a:p>
                      <a:r>
                        <a:rPr lang="en-US" dirty="0" smtClean="0"/>
                        <a:t>Citizen</a:t>
                      </a:r>
                      <a:endParaRPr lang="en-US" dirty="0"/>
                    </a:p>
                  </a:txBody>
                  <a:tcPr/>
                </a:tc>
              </a:tr>
              <a:tr h="370840">
                <a:tc>
                  <a:txBody>
                    <a:bodyPr/>
                    <a:lstStyle/>
                    <a:p>
                      <a:r>
                        <a:rPr lang="en-US" dirty="0" smtClean="0"/>
                        <a:t>Luke</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dirty="0" smtClean="0"/>
                        <a:t>Luke</a:t>
                      </a:r>
                      <a:endParaRPr lang="en-US" dirty="0"/>
                    </a:p>
                  </a:txBody>
                  <a:tcPr/>
                </a:tc>
                <a:tc>
                  <a:txBody>
                    <a:bodyPr/>
                    <a:lstStyle/>
                    <a:p>
                      <a:r>
                        <a:rPr lang="en-US" dirty="0" smtClean="0"/>
                        <a:t>4</a:t>
                      </a:r>
                      <a:endParaRPr lang="en-US" dirty="0"/>
                    </a:p>
                  </a:txBody>
                  <a:tcPr/>
                </a:tc>
                <a:tc>
                  <a:txBody>
                    <a:bodyPr/>
                    <a:lstStyle/>
                    <a:p>
                      <a:r>
                        <a:rPr lang="en-US" dirty="0" smtClean="0"/>
                        <a:t>2</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dirty="0" smtClean="0"/>
                        <a:t>Luke</a:t>
                      </a:r>
                      <a:endParaRPr lang="en-US"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dirty="0" smtClean="0"/>
                        <a:t>Luke</a:t>
                      </a:r>
                      <a:endParaRPr lang="en-US" dirty="0"/>
                    </a:p>
                  </a:txBody>
                  <a:tcPr/>
                </a:tc>
                <a:tc>
                  <a:txBody>
                    <a:bodyPr/>
                    <a:lstStyle/>
                    <a:p>
                      <a:r>
                        <a:rPr lang="en-US" dirty="0" smtClean="0"/>
                        <a:t>4</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dirty="0" smtClean="0"/>
                        <a:t>LeBron</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dirty="0" smtClean="0"/>
                        <a:t>LeBron</a:t>
                      </a:r>
                      <a:endParaRPr lang="en-US" dirty="0"/>
                    </a:p>
                  </a:txBody>
                  <a:tcPr/>
                </a:tc>
                <a:tc>
                  <a:txBody>
                    <a:bodyPr/>
                    <a:lstStyle/>
                    <a:p>
                      <a:r>
                        <a:rPr lang="en-US" dirty="0" smtClean="0"/>
                        <a:t>4</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dirty="0" smtClean="0"/>
                        <a:t>LeBron</a:t>
                      </a:r>
                      <a:endParaRPr lang="en-US"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dirty="0" smtClean="0"/>
                        <a:t>LeBron</a:t>
                      </a:r>
                      <a:endParaRPr lang="en-US" dirty="0"/>
                    </a:p>
                  </a:txBody>
                  <a:tcPr/>
                </a:tc>
                <a:tc>
                  <a:txBody>
                    <a:bodyPr/>
                    <a:lstStyle/>
                    <a:p>
                      <a:r>
                        <a:rPr lang="en-US" dirty="0" smtClean="0"/>
                        <a:t>4</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564912436"/>
              </p:ext>
            </p:extLst>
          </p:nvPr>
        </p:nvGraphicFramePr>
        <p:xfrm>
          <a:off x="5829300" y="1397000"/>
          <a:ext cx="3225800" cy="1112520"/>
        </p:xfrm>
        <a:graphic>
          <a:graphicData uri="http://schemas.openxmlformats.org/drawingml/2006/table">
            <a:tbl>
              <a:tblPr firstRow="1" bandRow="1">
                <a:tableStyleId>{5C22544A-7EE6-4342-B048-85BDC9FD1C3A}</a:tableStyleId>
              </a:tblPr>
              <a:tblGrid>
                <a:gridCol w="1003300"/>
                <a:gridCol w="901700"/>
                <a:gridCol w="1320800"/>
              </a:tblGrid>
              <a:tr h="370840">
                <a:tc>
                  <a:txBody>
                    <a:bodyPr/>
                    <a:lstStyle/>
                    <a:p>
                      <a:r>
                        <a:rPr lang="en-US" dirty="0" smtClean="0"/>
                        <a:t>Person</a:t>
                      </a:r>
                      <a:endParaRPr lang="en-US" dirty="0"/>
                    </a:p>
                  </a:txBody>
                  <a:tcPr/>
                </a:tc>
                <a:tc>
                  <a:txBody>
                    <a:bodyPr/>
                    <a:lstStyle/>
                    <a:p>
                      <a:r>
                        <a:rPr lang="en-US" dirty="0" smtClean="0"/>
                        <a:t>Wave</a:t>
                      </a:r>
                      <a:endParaRPr lang="en-US" dirty="0"/>
                    </a:p>
                  </a:txBody>
                  <a:tcPr/>
                </a:tc>
                <a:tc>
                  <a:txBody>
                    <a:bodyPr/>
                    <a:lstStyle/>
                    <a:p>
                      <a:r>
                        <a:rPr lang="en-US" dirty="0" smtClean="0"/>
                        <a:t>Citizen</a:t>
                      </a:r>
                      <a:endParaRPr lang="en-US" dirty="0"/>
                    </a:p>
                  </a:txBody>
                  <a:tcPr/>
                </a:tc>
              </a:tr>
              <a:tr h="370840">
                <a:tc>
                  <a:txBody>
                    <a:bodyPr/>
                    <a:lstStyle/>
                    <a:p>
                      <a:r>
                        <a:rPr lang="en-US" dirty="0" smtClean="0"/>
                        <a:t>Luke</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r>
              <a:tr h="370840">
                <a:tc>
                  <a:txBody>
                    <a:bodyPr/>
                    <a:lstStyle/>
                    <a:p>
                      <a:r>
                        <a:rPr lang="en-US" dirty="0" smtClean="0"/>
                        <a:t>LeBron</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r>
            </a:tbl>
          </a:graphicData>
        </a:graphic>
      </p:graphicFrame>
      <p:sp>
        <p:nvSpPr>
          <p:cNvPr id="6" name="TextBox 5"/>
          <p:cNvSpPr txBox="1"/>
          <p:nvPr/>
        </p:nvSpPr>
        <p:spPr>
          <a:xfrm>
            <a:off x="152400" y="5448300"/>
            <a:ext cx="8902700" cy="1107996"/>
          </a:xfrm>
          <a:prstGeom prst="rect">
            <a:avLst/>
          </a:prstGeom>
          <a:noFill/>
        </p:spPr>
        <p:txBody>
          <a:bodyPr wrap="square" rtlCol="0">
            <a:spAutoFit/>
          </a:bodyPr>
          <a:lstStyle/>
          <a:p>
            <a:r>
              <a:rPr lang="en-US" sz="1600" dirty="0" smtClean="0"/>
              <a:t>STATA SYNTAX</a:t>
            </a:r>
          </a:p>
          <a:p>
            <a:endParaRPr lang="en-US" sz="1600" dirty="0" smtClean="0">
              <a:latin typeface="Courier"/>
              <a:cs typeface="Courier"/>
            </a:endParaRPr>
          </a:p>
          <a:p>
            <a:r>
              <a:rPr lang="en-US" sz="1600" dirty="0" smtClean="0">
                <a:latin typeface="Courier"/>
                <a:cs typeface="Courier"/>
              </a:rPr>
              <a:t>Merge m:1 </a:t>
            </a:r>
            <a:r>
              <a:rPr lang="en-US" sz="1600" dirty="0" err="1" smtClean="0">
                <a:latin typeface="Courier"/>
                <a:cs typeface="Courier"/>
              </a:rPr>
              <a:t>ssuid</a:t>
            </a:r>
            <a:r>
              <a:rPr lang="en-US" sz="1600" dirty="0" smtClean="0">
                <a:latin typeface="Courier"/>
                <a:cs typeface="Courier"/>
              </a:rPr>
              <a:t> </a:t>
            </a:r>
            <a:r>
              <a:rPr lang="en-US" sz="1600" dirty="0" err="1" smtClean="0">
                <a:latin typeface="Courier"/>
                <a:cs typeface="Courier"/>
              </a:rPr>
              <a:t>epppnum</a:t>
            </a:r>
            <a:r>
              <a:rPr lang="en-US" sz="1600" dirty="0" smtClean="0">
                <a:latin typeface="Courier"/>
                <a:cs typeface="Courier"/>
              </a:rPr>
              <a:t> </a:t>
            </a:r>
            <a:r>
              <a:rPr lang="en-US" sz="1600" dirty="0" err="1" smtClean="0">
                <a:latin typeface="Courier"/>
                <a:cs typeface="Courier"/>
              </a:rPr>
              <a:t>swave</a:t>
            </a:r>
            <a:r>
              <a:rPr lang="en-US" sz="1600" dirty="0" smtClean="0">
                <a:latin typeface="Courier"/>
                <a:cs typeface="Courier"/>
              </a:rPr>
              <a:t> using sipp08t4.dta, </a:t>
            </a:r>
            <a:r>
              <a:rPr lang="en-US" sz="1600" dirty="0" err="1" smtClean="0">
                <a:latin typeface="Courier"/>
                <a:cs typeface="Courier"/>
              </a:rPr>
              <a:t>keepusing</a:t>
            </a:r>
            <a:r>
              <a:rPr lang="en-US" sz="1600" dirty="0" smtClean="0">
                <a:latin typeface="Courier"/>
                <a:cs typeface="Courier"/>
              </a:rPr>
              <a:t>(citizen)</a:t>
            </a:r>
          </a:p>
          <a:p>
            <a:endParaRPr lang="en-US" dirty="0"/>
          </a:p>
        </p:txBody>
      </p:sp>
      <p:cxnSp>
        <p:nvCxnSpPr>
          <p:cNvPr id="7" name="Elbow Connector 6"/>
          <p:cNvCxnSpPr/>
          <p:nvPr/>
        </p:nvCxnSpPr>
        <p:spPr>
          <a:xfrm rot="10800000" flipV="1">
            <a:off x="5727700" y="2509520"/>
            <a:ext cx="2654300" cy="690880"/>
          </a:xfrm>
          <a:prstGeom prst="bentConnector3">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1833918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107576"/>
            <a:ext cx="8042276" cy="806824"/>
          </a:xfrm>
        </p:spPr>
        <p:txBody>
          <a:bodyPr/>
          <a:lstStyle/>
          <a:p>
            <a:r>
              <a:rPr lang="en-US" sz="4000" dirty="0"/>
              <a:t>Merging Topical Modules</a:t>
            </a:r>
          </a:p>
        </p:txBody>
      </p:sp>
      <p:sp>
        <p:nvSpPr>
          <p:cNvPr id="5" name="Content Placeholder 4"/>
          <p:cNvSpPr>
            <a:spLocks noGrp="1"/>
          </p:cNvSpPr>
          <p:nvPr>
            <p:ph idx="1"/>
          </p:nvPr>
        </p:nvSpPr>
        <p:spPr>
          <a:xfrm>
            <a:off x="549275" y="1041400"/>
            <a:ext cx="8042276" cy="5283200"/>
          </a:xfrm>
        </p:spPr>
        <p:txBody>
          <a:bodyPr>
            <a:normAutofit/>
          </a:bodyPr>
          <a:lstStyle/>
          <a:p>
            <a:pPr marL="0" indent="0">
              <a:buNone/>
            </a:pPr>
            <a:endParaRPr lang="en-US" dirty="0" smtClean="0"/>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352858888"/>
              </p:ext>
            </p:extLst>
          </p:nvPr>
        </p:nvGraphicFramePr>
        <p:xfrm>
          <a:off x="152400" y="1397000"/>
          <a:ext cx="4470400" cy="3606800"/>
        </p:xfrm>
        <a:graphic>
          <a:graphicData uri="http://schemas.openxmlformats.org/drawingml/2006/table">
            <a:tbl>
              <a:tblPr firstRow="1" bandRow="1">
                <a:tableStyleId>{5C22544A-7EE6-4342-B048-85BDC9FD1C3A}</a:tableStyleId>
              </a:tblPr>
              <a:tblGrid>
                <a:gridCol w="977900"/>
                <a:gridCol w="774700"/>
                <a:gridCol w="889000"/>
                <a:gridCol w="749300"/>
                <a:gridCol w="1079500"/>
              </a:tblGrid>
              <a:tr h="370840">
                <a:tc>
                  <a:txBody>
                    <a:bodyPr/>
                    <a:lstStyle/>
                    <a:p>
                      <a:r>
                        <a:rPr lang="en-US" dirty="0" smtClean="0"/>
                        <a:t>Person</a:t>
                      </a:r>
                      <a:endParaRPr lang="en-US" dirty="0"/>
                    </a:p>
                  </a:txBody>
                  <a:tcPr/>
                </a:tc>
                <a:tc>
                  <a:txBody>
                    <a:bodyPr/>
                    <a:lstStyle/>
                    <a:p>
                      <a:r>
                        <a:rPr lang="en-US" dirty="0" smtClean="0"/>
                        <a:t>Wave</a:t>
                      </a:r>
                      <a:endParaRPr lang="en-US" dirty="0"/>
                    </a:p>
                  </a:txBody>
                  <a:tcPr/>
                </a:tc>
                <a:tc>
                  <a:txBody>
                    <a:bodyPr/>
                    <a:lstStyle/>
                    <a:p>
                      <a:r>
                        <a:rPr lang="en-US" dirty="0" smtClean="0"/>
                        <a:t>Ref Month</a:t>
                      </a:r>
                      <a:endParaRPr lang="en-US" dirty="0"/>
                    </a:p>
                  </a:txBody>
                  <a:tcPr/>
                </a:tc>
                <a:tc>
                  <a:txBody>
                    <a:bodyPr/>
                    <a:lstStyle/>
                    <a:p>
                      <a:r>
                        <a:rPr lang="en-US" dirty="0" smtClean="0"/>
                        <a:t>Work</a:t>
                      </a:r>
                      <a:endParaRPr lang="en-US" dirty="0"/>
                    </a:p>
                  </a:txBody>
                  <a:tcPr/>
                </a:tc>
                <a:tc>
                  <a:txBody>
                    <a:bodyPr/>
                    <a:lstStyle/>
                    <a:p>
                      <a:r>
                        <a:rPr lang="en-US" dirty="0" smtClean="0"/>
                        <a:t>Insured</a:t>
                      </a:r>
                      <a:endParaRPr lang="en-US" dirty="0"/>
                    </a:p>
                  </a:txBody>
                  <a:tcPr/>
                </a:tc>
              </a:tr>
              <a:tr h="370840">
                <a:tc>
                  <a:txBody>
                    <a:bodyPr/>
                    <a:lstStyle/>
                    <a:p>
                      <a:r>
                        <a:rPr lang="en-US" dirty="0" smtClean="0"/>
                        <a:t>Luke</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dirty="0" smtClean="0"/>
                        <a:t>Luke</a:t>
                      </a:r>
                      <a:endParaRPr lang="en-US" dirty="0"/>
                    </a:p>
                  </a:txBody>
                  <a:tcPr/>
                </a:tc>
                <a:tc>
                  <a:txBody>
                    <a:bodyPr/>
                    <a:lstStyle/>
                    <a:p>
                      <a:r>
                        <a:rPr lang="en-US" dirty="0" smtClean="0"/>
                        <a:t>4</a:t>
                      </a:r>
                      <a:endParaRPr lang="en-US" dirty="0"/>
                    </a:p>
                  </a:txBody>
                  <a:tcPr/>
                </a:tc>
                <a:tc>
                  <a:txBody>
                    <a:bodyPr/>
                    <a:lstStyle/>
                    <a:p>
                      <a:r>
                        <a:rPr lang="en-US" dirty="0" smtClean="0"/>
                        <a:t>2</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dirty="0" smtClean="0"/>
                        <a:t>Luke</a:t>
                      </a:r>
                      <a:endParaRPr lang="en-US"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r>
                        <a:rPr lang="en-US" dirty="0" smtClean="0"/>
                        <a:t>Luke</a:t>
                      </a:r>
                      <a:endParaRPr lang="en-US" dirty="0"/>
                    </a:p>
                  </a:txBody>
                  <a:tcPr/>
                </a:tc>
                <a:tc>
                  <a:txBody>
                    <a:bodyPr/>
                    <a:lstStyle/>
                    <a:p>
                      <a:r>
                        <a:rPr lang="en-US" dirty="0" smtClean="0"/>
                        <a:t>4</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dirty="0" smtClean="0"/>
                        <a:t>LeBron</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dirty="0" smtClean="0"/>
                        <a:t>LeBron</a:t>
                      </a:r>
                      <a:endParaRPr lang="en-US" dirty="0"/>
                    </a:p>
                  </a:txBody>
                  <a:tcPr/>
                </a:tc>
                <a:tc>
                  <a:txBody>
                    <a:bodyPr/>
                    <a:lstStyle/>
                    <a:p>
                      <a:r>
                        <a:rPr lang="en-US" dirty="0" smtClean="0"/>
                        <a:t>4</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dirty="0" smtClean="0"/>
                        <a:t>LeBron</a:t>
                      </a:r>
                      <a:endParaRPr lang="en-US"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dirty="0" smtClean="0"/>
                        <a:t>LeBron</a:t>
                      </a:r>
                      <a:endParaRPr lang="en-US" dirty="0"/>
                    </a:p>
                  </a:txBody>
                  <a:tcPr/>
                </a:tc>
                <a:tc>
                  <a:txBody>
                    <a:bodyPr/>
                    <a:lstStyle/>
                    <a:p>
                      <a:r>
                        <a:rPr lang="en-US" dirty="0" smtClean="0"/>
                        <a:t>4</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670967414"/>
              </p:ext>
            </p:extLst>
          </p:nvPr>
        </p:nvGraphicFramePr>
        <p:xfrm>
          <a:off x="5676900" y="1397000"/>
          <a:ext cx="3225800" cy="1381760"/>
        </p:xfrm>
        <a:graphic>
          <a:graphicData uri="http://schemas.openxmlformats.org/drawingml/2006/table">
            <a:tbl>
              <a:tblPr firstRow="1" bandRow="1">
                <a:tableStyleId>{5C22544A-7EE6-4342-B048-85BDC9FD1C3A}</a:tableStyleId>
              </a:tblPr>
              <a:tblGrid>
                <a:gridCol w="1003300"/>
                <a:gridCol w="901700"/>
                <a:gridCol w="1320800"/>
              </a:tblGrid>
              <a:tr h="370840">
                <a:tc>
                  <a:txBody>
                    <a:bodyPr/>
                    <a:lstStyle/>
                    <a:p>
                      <a:r>
                        <a:rPr lang="en-US" dirty="0" smtClean="0"/>
                        <a:t>Person</a:t>
                      </a:r>
                      <a:endParaRPr lang="en-US" dirty="0"/>
                    </a:p>
                  </a:txBody>
                  <a:tcPr/>
                </a:tc>
                <a:tc>
                  <a:txBody>
                    <a:bodyPr/>
                    <a:lstStyle/>
                    <a:p>
                      <a:r>
                        <a:rPr lang="en-US" dirty="0" smtClean="0"/>
                        <a:t>Wave</a:t>
                      </a:r>
                      <a:endParaRPr lang="en-US" dirty="0"/>
                    </a:p>
                  </a:txBody>
                  <a:tcPr/>
                </a:tc>
                <a:tc>
                  <a:txBody>
                    <a:bodyPr/>
                    <a:lstStyle/>
                    <a:p>
                      <a:r>
                        <a:rPr lang="en-US" dirty="0" smtClean="0"/>
                        <a:t>Food Secure</a:t>
                      </a:r>
                      <a:endParaRPr lang="en-US" dirty="0"/>
                    </a:p>
                  </a:txBody>
                  <a:tcPr/>
                </a:tc>
              </a:tr>
              <a:tr h="370840">
                <a:tc>
                  <a:txBody>
                    <a:bodyPr/>
                    <a:lstStyle/>
                    <a:p>
                      <a:r>
                        <a:rPr lang="en-US" dirty="0" smtClean="0"/>
                        <a:t>Luke</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r>
              <a:tr h="370840">
                <a:tc>
                  <a:txBody>
                    <a:bodyPr/>
                    <a:lstStyle/>
                    <a:p>
                      <a:r>
                        <a:rPr lang="en-US" dirty="0" smtClean="0"/>
                        <a:t>LeBron</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r>
            </a:tbl>
          </a:graphicData>
        </a:graphic>
      </p:graphicFrame>
    </p:spTree>
    <p:extLst>
      <p:ext uri="{BB962C8B-B14F-4D97-AF65-F5344CB8AC3E}">
        <p14:creationId xmlns:p14="http://schemas.microsoft.com/office/powerpoint/2010/main" val="247280802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107576"/>
            <a:ext cx="8042276" cy="806824"/>
          </a:xfrm>
        </p:spPr>
        <p:txBody>
          <a:bodyPr/>
          <a:lstStyle/>
          <a:p>
            <a:r>
              <a:rPr lang="en-US" sz="4000" dirty="0"/>
              <a:t>Merging Topical Modules</a:t>
            </a:r>
          </a:p>
        </p:txBody>
      </p:sp>
      <p:sp>
        <p:nvSpPr>
          <p:cNvPr id="5" name="Content Placeholder 4"/>
          <p:cNvSpPr>
            <a:spLocks noGrp="1"/>
          </p:cNvSpPr>
          <p:nvPr>
            <p:ph idx="1"/>
          </p:nvPr>
        </p:nvSpPr>
        <p:spPr>
          <a:xfrm>
            <a:off x="549275" y="1041400"/>
            <a:ext cx="8042276" cy="5283200"/>
          </a:xfrm>
        </p:spPr>
        <p:txBody>
          <a:bodyPr>
            <a:normAutofit/>
          </a:bodyPr>
          <a:lstStyle/>
          <a:p>
            <a:pPr marL="0" indent="0">
              <a:buNone/>
            </a:pPr>
            <a:endParaRPr lang="en-US" dirty="0" smtClean="0"/>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605450783"/>
              </p:ext>
            </p:extLst>
          </p:nvPr>
        </p:nvGraphicFramePr>
        <p:xfrm>
          <a:off x="152400" y="1397000"/>
          <a:ext cx="5575300" cy="3606800"/>
        </p:xfrm>
        <a:graphic>
          <a:graphicData uri="http://schemas.openxmlformats.org/drawingml/2006/table">
            <a:tbl>
              <a:tblPr firstRow="1" bandRow="1">
                <a:tableStyleId>{5C22544A-7EE6-4342-B048-85BDC9FD1C3A}</a:tableStyleId>
              </a:tblPr>
              <a:tblGrid>
                <a:gridCol w="1028700"/>
                <a:gridCol w="762000"/>
                <a:gridCol w="952500"/>
                <a:gridCol w="812800"/>
                <a:gridCol w="1041400"/>
                <a:gridCol w="977900"/>
              </a:tblGrid>
              <a:tr h="370840">
                <a:tc>
                  <a:txBody>
                    <a:bodyPr/>
                    <a:lstStyle/>
                    <a:p>
                      <a:r>
                        <a:rPr lang="en-US" dirty="0" smtClean="0"/>
                        <a:t>Person</a:t>
                      </a:r>
                      <a:endParaRPr lang="en-US" dirty="0"/>
                    </a:p>
                  </a:txBody>
                  <a:tcPr/>
                </a:tc>
                <a:tc>
                  <a:txBody>
                    <a:bodyPr/>
                    <a:lstStyle/>
                    <a:p>
                      <a:r>
                        <a:rPr lang="en-US" dirty="0" smtClean="0"/>
                        <a:t>Wave</a:t>
                      </a:r>
                      <a:endParaRPr lang="en-US" dirty="0"/>
                    </a:p>
                  </a:txBody>
                  <a:tcPr/>
                </a:tc>
                <a:tc>
                  <a:txBody>
                    <a:bodyPr/>
                    <a:lstStyle/>
                    <a:p>
                      <a:r>
                        <a:rPr lang="en-US" dirty="0" smtClean="0"/>
                        <a:t>Ref Month</a:t>
                      </a:r>
                      <a:endParaRPr lang="en-US" dirty="0"/>
                    </a:p>
                  </a:txBody>
                  <a:tcPr/>
                </a:tc>
                <a:tc>
                  <a:txBody>
                    <a:bodyPr/>
                    <a:lstStyle/>
                    <a:p>
                      <a:r>
                        <a:rPr lang="en-US" dirty="0" smtClean="0"/>
                        <a:t>Work</a:t>
                      </a:r>
                      <a:endParaRPr lang="en-US" dirty="0"/>
                    </a:p>
                  </a:txBody>
                  <a:tcPr/>
                </a:tc>
                <a:tc>
                  <a:txBody>
                    <a:bodyPr/>
                    <a:lstStyle/>
                    <a:p>
                      <a:r>
                        <a:rPr lang="en-US" dirty="0" smtClean="0"/>
                        <a:t>Insured</a:t>
                      </a:r>
                      <a:endParaRPr lang="en-US" dirty="0"/>
                    </a:p>
                  </a:txBody>
                  <a:tcPr/>
                </a:tc>
                <a:tc>
                  <a:txBody>
                    <a:bodyPr/>
                    <a:lstStyle/>
                    <a:p>
                      <a:r>
                        <a:rPr lang="en-US" dirty="0" smtClean="0"/>
                        <a:t>Food Secure</a:t>
                      </a:r>
                      <a:endParaRPr lang="en-US" dirty="0"/>
                    </a:p>
                  </a:txBody>
                  <a:tcPr/>
                </a:tc>
              </a:tr>
              <a:tr h="370840">
                <a:tc>
                  <a:txBody>
                    <a:bodyPr/>
                    <a:lstStyle/>
                    <a:p>
                      <a:r>
                        <a:rPr lang="en-US" dirty="0" smtClean="0"/>
                        <a:t>Luke</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a:t>
                      </a:r>
                      <a:endParaRPr lang="en-US" dirty="0"/>
                    </a:p>
                  </a:txBody>
                  <a:tcPr/>
                </a:tc>
              </a:tr>
              <a:tr h="370840">
                <a:tc>
                  <a:txBody>
                    <a:bodyPr/>
                    <a:lstStyle/>
                    <a:p>
                      <a:r>
                        <a:rPr lang="en-US" dirty="0" smtClean="0"/>
                        <a:t>Luke</a:t>
                      </a:r>
                      <a:endParaRPr lang="en-US" dirty="0"/>
                    </a:p>
                  </a:txBody>
                  <a:tcPr/>
                </a:tc>
                <a:tc>
                  <a:txBody>
                    <a:bodyPr/>
                    <a:lstStyle/>
                    <a:p>
                      <a:r>
                        <a:rPr lang="en-US" dirty="0" smtClean="0"/>
                        <a:t>4</a:t>
                      </a:r>
                      <a:endParaRPr lang="en-US" dirty="0"/>
                    </a:p>
                  </a:txBody>
                  <a:tcPr/>
                </a:tc>
                <a:tc>
                  <a:txBody>
                    <a:bodyPr/>
                    <a:lstStyle/>
                    <a:p>
                      <a:r>
                        <a:rPr lang="en-US" dirty="0" smtClean="0"/>
                        <a:t>2</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a:t>
                      </a:r>
                      <a:endParaRPr lang="en-US" dirty="0"/>
                    </a:p>
                  </a:txBody>
                  <a:tcPr/>
                </a:tc>
              </a:tr>
              <a:tr h="370840">
                <a:tc>
                  <a:txBody>
                    <a:bodyPr/>
                    <a:lstStyle/>
                    <a:p>
                      <a:r>
                        <a:rPr lang="en-US" dirty="0" smtClean="0"/>
                        <a:t>Luke</a:t>
                      </a:r>
                      <a:endParaRPr lang="en-US"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a:t>
                      </a:r>
                      <a:endParaRPr lang="en-US" dirty="0"/>
                    </a:p>
                  </a:txBody>
                  <a:tcPr/>
                </a:tc>
              </a:tr>
              <a:tr h="370840">
                <a:tc>
                  <a:txBody>
                    <a:bodyPr/>
                    <a:lstStyle/>
                    <a:p>
                      <a:r>
                        <a:rPr lang="en-US" dirty="0" smtClean="0"/>
                        <a:t>Luke</a:t>
                      </a:r>
                      <a:endParaRPr lang="en-US" dirty="0"/>
                    </a:p>
                  </a:txBody>
                  <a:tcPr/>
                </a:tc>
                <a:tc>
                  <a:txBody>
                    <a:bodyPr/>
                    <a:lstStyle/>
                    <a:p>
                      <a:r>
                        <a:rPr lang="en-US" dirty="0" smtClean="0"/>
                        <a:t>4</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dirty="0" smtClean="0"/>
                        <a:t>LeBron</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a:t>
                      </a:r>
                      <a:endParaRPr lang="en-US" dirty="0"/>
                    </a:p>
                  </a:txBody>
                  <a:tcPr/>
                </a:tc>
              </a:tr>
              <a:tr h="370840">
                <a:tc>
                  <a:txBody>
                    <a:bodyPr/>
                    <a:lstStyle/>
                    <a:p>
                      <a:r>
                        <a:rPr lang="en-US" dirty="0" smtClean="0"/>
                        <a:t>LeBron</a:t>
                      </a:r>
                      <a:endParaRPr lang="en-US" dirty="0"/>
                    </a:p>
                  </a:txBody>
                  <a:tcPr/>
                </a:tc>
                <a:tc>
                  <a:txBody>
                    <a:bodyPr/>
                    <a:lstStyle/>
                    <a:p>
                      <a:r>
                        <a:rPr lang="en-US" dirty="0" smtClean="0"/>
                        <a:t>4</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a:t>
                      </a:r>
                      <a:endParaRPr lang="en-US" dirty="0"/>
                    </a:p>
                  </a:txBody>
                  <a:tcPr/>
                </a:tc>
              </a:tr>
              <a:tr h="370840">
                <a:tc>
                  <a:txBody>
                    <a:bodyPr/>
                    <a:lstStyle/>
                    <a:p>
                      <a:r>
                        <a:rPr lang="en-US" dirty="0" smtClean="0"/>
                        <a:t>LeBron</a:t>
                      </a:r>
                      <a:endParaRPr lang="en-US"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a:t>
                      </a:r>
                      <a:endParaRPr lang="en-US" dirty="0"/>
                    </a:p>
                  </a:txBody>
                  <a:tcPr/>
                </a:tc>
              </a:tr>
              <a:tr h="370840">
                <a:tc>
                  <a:txBody>
                    <a:bodyPr/>
                    <a:lstStyle/>
                    <a:p>
                      <a:r>
                        <a:rPr lang="en-US" dirty="0" smtClean="0"/>
                        <a:t>LeBron</a:t>
                      </a:r>
                      <a:endParaRPr lang="en-US" dirty="0"/>
                    </a:p>
                  </a:txBody>
                  <a:tcPr/>
                </a:tc>
                <a:tc>
                  <a:txBody>
                    <a:bodyPr/>
                    <a:lstStyle/>
                    <a:p>
                      <a:r>
                        <a:rPr lang="en-US" dirty="0" smtClean="0"/>
                        <a:t>4</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732527786"/>
              </p:ext>
            </p:extLst>
          </p:nvPr>
        </p:nvGraphicFramePr>
        <p:xfrm>
          <a:off x="5829300" y="1397000"/>
          <a:ext cx="3225800" cy="1381760"/>
        </p:xfrm>
        <a:graphic>
          <a:graphicData uri="http://schemas.openxmlformats.org/drawingml/2006/table">
            <a:tbl>
              <a:tblPr firstRow="1" bandRow="1">
                <a:tableStyleId>{5C22544A-7EE6-4342-B048-85BDC9FD1C3A}</a:tableStyleId>
              </a:tblPr>
              <a:tblGrid>
                <a:gridCol w="1003300"/>
                <a:gridCol w="901700"/>
                <a:gridCol w="1320800"/>
              </a:tblGrid>
              <a:tr h="370840">
                <a:tc>
                  <a:txBody>
                    <a:bodyPr/>
                    <a:lstStyle/>
                    <a:p>
                      <a:r>
                        <a:rPr lang="en-US" dirty="0" smtClean="0"/>
                        <a:t>Person</a:t>
                      </a:r>
                      <a:endParaRPr lang="en-US" dirty="0"/>
                    </a:p>
                  </a:txBody>
                  <a:tcPr/>
                </a:tc>
                <a:tc>
                  <a:txBody>
                    <a:bodyPr/>
                    <a:lstStyle/>
                    <a:p>
                      <a:r>
                        <a:rPr lang="en-US" dirty="0" smtClean="0"/>
                        <a:t>Wave</a:t>
                      </a:r>
                      <a:endParaRPr lang="en-US" dirty="0"/>
                    </a:p>
                  </a:txBody>
                  <a:tcPr/>
                </a:tc>
                <a:tc>
                  <a:txBody>
                    <a:bodyPr/>
                    <a:lstStyle/>
                    <a:p>
                      <a:r>
                        <a:rPr lang="en-US" dirty="0" smtClean="0"/>
                        <a:t>Food Secure</a:t>
                      </a:r>
                      <a:endParaRPr lang="en-US" dirty="0"/>
                    </a:p>
                  </a:txBody>
                  <a:tcPr/>
                </a:tc>
              </a:tr>
              <a:tr h="370840">
                <a:tc>
                  <a:txBody>
                    <a:bodyPr/>
                    <a:lstStyle/>
                    <a:p>
                      <a:r>
                        <a:rPr lang="en-US" dirty="0" smtClean="0"/>
                        <a:t>Luke</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r>
              <a:tr h="370840">
                <a:tc>
                  <a:txBody>
                    <a:bodyPr/>
                    <a:lstStyle/>
                    <a:p>
                      <a:r>
                        <a:rPr lang="en-US" dirty="0" smtClean="0"/>
                        <a:t>LeBron</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r>
            </a:tbl>
          </a:graphicData>
        </a:graphic>
      </p:graphicFrame>
      <p:sp>
        <p:nvSpPr>
          <p:cNvPr id="6" name="TextBox 5"/>
          <p:cNvSpPr txBox="1"/>
          <p:nvPr/>
        </p:nvSpPr>
        <p:spPr>
          <a:xfrm>
            <a:off x="152400" y="5067468"/>
            <a:ext cx="8902700" cy="646331"/>
          </a:xfrm>
          <a:prstGeom prst="rect">
            <a:avLst/>
          </a:prstGeom>
          <a:noFill/>
        </p:spPr>
        <p:txBody>
          <a:bodyPr wrap="square" rtlCol="0">
            <a:spAutoFit/>
          </a:bodyPr>
          <a:lstStyle/>
          <a:p>
            <a:r>
              <a:rPr lang="en-US" b="1" dirty="0" smtClean="0"/>
              <a:t>The SIPP’s food security questions have a four-month reference period, so they can be thought of as pertaining to the </a:t>
            </a:r>
            <a:r>
              <a:rPr lang="en-US" b="1" u="sng" dirty="0" smtClean="0"/>
              <a:t>4 months</a:t>
            </a:r>
            <a:r>
              <a:rPr lang="en-US" b="1" dirty="0" smtClean="0"/>
              <a:t> of the partner wave</a:t>
            </a:r>
            <a:endParaRPr lang="en-US" b="1" dirty="0"/>
          </a:p>
        </p:txBody>
      </p:sp>
      <p:sp>
        <p:nvSpPr>
          <p:cNvPr id="7" name="TextBox 6"/>
          <p:cNvSpPr txBox="1"/>
          <p:nvPr/>
        </p:nvSpPr>
        <p:spPr>
          <a:xfrm>
            <a:off x="152400" y="5713799"/>
            <a:ext cx="8902700" cy="1077218"/>
          </a:xfrm>
          <a:prstGeom prst="rect">
            <a:avLst/>
          </a:prstGeom>
          <a:noFill/>
        </p:spPr>
        <p:txBody>
          <a:bodyPr wrap="square" rtlCol="0">
            <a:spAutoFit/>
          </a:bodyPr>
          <a:lstStyle/>
          <a:p>
            <a:r>
              <a:rPr lang="en-US" sz="1600" dirty="0" smtClean="0"/>
              <a:t>STATA SYNTAX</a:t>
            </a:r>
          </a:p>
          <a:p>
            <a:endParaRPr lang="en-US" sz="1600" dirty="0" smtClean="0"/>
          </a:p>
          <a:p>
            <a:r>
              <a:rPr lang="en-US" sz="1600" b="1" dirty="0" smtClean="0">
                <a:latin typeface="Courier"/>
                <a:cs typeface="Courier"/>
              </a:rPr>
              <a:t>Merge 1:1 </a:t>
            </a:r>
            <a:r>
              <a:rPr lang="en-US" sz="1600" b="1" dirty="0" err="1" smtClean="0">
                <a:latin typeface="Courier"/>
                <a:cs typeface="Courier"/>
              </a:rPr>
              <a:t>ssuid</a:t>
            </a:r>
            <a:r>
              <a:rPr lang="en-US" sz="1600" b="1" dirty="0" smtClean="0">
                <a:latin typeface="Courier"/>
                <a:cs typeface="Courier"/>
              </a:rPr>
              <a:t> </a:t>
            </a:r>
            <a:r>
              <a:rPr lang="en-US" sz="1600" b="1" dirty="0" err="1" smtClean="0">
                <a:latin typeface="Courier"/>
                <a:cs typeface="Courier"/>
              </a:rPr>
              <a:t>epppnum</a:t>
            </a:r>
            <a:r>
              <a:rPr lang="en-US" sz="1600" b="1" dirty="0" smtClean="0">
                <a:latin typeface="Courier"/>
                <a:cs typeface="Courier"/>
              </a:rPr>
              <a:t> </a:t>
            </a:r>
            <a:r>
              <a:rPr lang="en-US" sz="1600" b="1" dirty="0" err="1" smtClean="0">
                <a:latin typeface="Courier"/>
                <a:cs typeface="Courier"/>
              </a:rPr>
              <a:t>swave</a:t>
            </a:r>
            <a:r>
              <a:rPr lang="en-US" sz="1600" b="1" dirty="0" smtClean="0">
                <a:latin typeface="Courier"/>
                <a:cs typeface="Courier"/>
              </a:rPr>
              <a:t> </a:t>
            </a:r>
            <a:r>
              <a:rPr lang="en-US" sz="1600" b="1" dirty="0" err="1" smtClean="0">
                <a:latin typeface="Courier"/>
                <a:cs typeface="Courier"/>
              </a:rPr>
              <a:t>srefmon</a:t>
            </a:r>
            <a:r>
              <a:rPr lang="en-US" sz="1600" b="1" dirty="0" smtClean="0">
                <a:latin typeface="Courier"/>
                <a:cs typeface="Courier"/>
              </a:rPr>
              <a:t> using sipp08t4.dta, </a:t>
            </a:r>
            <a:r>
              <a:rPr lang="en-US" sz="1600" b="1" dirty="0" err="1" smtClean="0">
                <a:latin typeface="Courier"/>
                <a:cs typeface="Courier"/>
              </a:rPr>
              <a:t>keepusing</a:t>
            </a:r>
            <a:r>
              <a:rPr lang="en-US" sz="1600" b="1" dirty="0" smtClean="0">
                <a:latin typeface="Courier"/>
                <a:cs typeface="Courier"/>
              </a:rPr>
              <a:t>(</a:t>
            </a:r>
            <a:r>
              <a:rPr lang="en-US" sz="1600" b="1" dirty="0" err="1" smtClean="0">
                <a:latin typeface="Courier"/>
                <a:cs typeface="Courier"/>
              </a:rPr>
              <a:t>foodsecure</a:t>
            </a:r>
            <a:r>
              <a:rPr lang="en-US" sz="1600" b="1" dirty="0" smtClean="0">
                <a:latin typeface="Courier"/>
                <a:cs typeface="Courier"/>
              </a:rPr>
              <a:t>)</a:t>
            </a:r>
          </a:p>
        </p:txBody>
      </p:sp>
    </p:spTree>
    <p:extLst>
      <p:ext uri="{BB962C8B-B14F-4D97-AF65-F5344CB8AC3E}">
        <p14:creationId xmlns:p14="http://schemas.microsoft.com/office/powerpoint/2010/main" val="68072789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22504</TotalTime>
  <Words>1269</Words>
  <Application>Microsoft Macintosh PowerPoint</Application>
  <PresentationFormat>On-screen Show (4:3)</PresentationFormat>
  <Paragraphs>420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Breeze</vt:lpstr>
      <vt:lpstr>The Survey of Income and Program Participation (SIPP)  * Using Topical Modules</vt:lpstr>
      <vt:lpstr>Topical Modules: An Intro</vt:lpstr>
      <vt:lpstr>Topical Modules: An Intro</vt:lpstr>
      <vt:lpstr>Merging Topical Modules</vt:lpstr>
      <vt:lpstr>Merging Topical Modules</vt:lpstr>
      <vt:lpstr>Merging Topical Modules</vt:lpstr>
      <vt:lpstr>Merging Topical Modules</vt:lpstr>
      <vt:lpstr>Merging Topical Modules</vt:lpstr>
      <vt:lpstr>Merging Topical Modules</vt:lpstr>
      <vt:lpstr>Food Security in the SIPP</vt:lpstr>
      <vt:lpstr>PowerPoint Presentation</vt:lpstr>
      <vt:lpstr>PowerPoint Presentation</vt:lpstr>
      <vt:lpstr>Good Resource on Assets and Liabilities Data</vt:lpstr>
      <vt:lpstr>PowerPoint Presentation</vt:lpstr>
      <vt:lpstr>PowerPoint Presentation</vt:lpstr>
    </vt:vector>
  </TitlesOfParts>
  <Company>University of Michigan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Survey of Income and Program Participation (SIPP)</dc:title>
  <dc:creator>Luke Shaefer</dc:creator>
  <cp:lastModifiedBy>Luke Shaefer</cp:lastModifiedBy>
  <cp:revision>447</cp:revision>
  <dcterms:created xsi:type="dcterms:W3CDTF">2013-06-23T15:50:19Z</dcterms:created>
  <dcterms:modified xsi:type="dcterms:W3CDTF">2014-07-16T16:03:59Z</dcterms:modified>
</cp:coreProperties>
</file>